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10" r:id="rId1"/>
  </p:sldMasterIdLst>
  <p:notesMasterIdLst>
    <p:notesMasterId r:id="rId30"/>
  </p:notesMasterIdLst>
  <p:sldIdLst>
    <p:sldId id="257" r:id="rId2"/>
    <p:sldId id="626" r:id="rId3"/>
    <p:sldId id="631" r:id="rId4"/>
    <p:sldId id="632" r:id="rId5"/>
    <p:sldId id="633" r:id="rId6"/>
    <p:sldId id="634" r:id="rId7"/>
    <p:sldId id="575" r:id="rId8"/>
    <p:sldId id="627" r:id="rId9"/>
    <p:sldId id="628" r:id="rId10"/>
    <p:sldId id="635" r:id="rId11"/>
    <p:sldId id="636" r:id="rId12"/>
    <p:sldId id="637" r:id="rId13"/>
    <p:sldId id="638" r:id="rId14"/>
    <p:sldId id="639" r:id="rId15"/>
    <p:sldId id="640" r:id="rId16"/>
    <p:sldId id="641" r:id="rId17"/>
    <p:sldId id="629" r:id="rId18"/>
    <p:sldId id="630" r:id="rId19"/>
    <p:sldId id="642" r:id="rId20"/>
    <p:sldId id="643" r:id="rId21"/>
    <p:sldId id="644" r:id="rId22"/>
    <p:sldId id="645" r:id="rId23"/>
    <p:sldId id="646" r:id="rId24"/>
    <p:sldId id="647" r:id="rId25"/>
    <p:sldId id="648" r:id="rId26"/>
    <p:sldId id="649" r:id="rId27"/>
    <p:sldId id="650" r:id="rId28"/>
    <p:sldId id="651" r:id="rId2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11/30/24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90562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67152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125770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8675185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526037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695915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3056015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672657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615793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37420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11/30/24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19794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11/30/24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96029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11/30/24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81402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11/30/24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24147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11/30/24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34634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11/30/24</a:t>
            </a:fld>
            <a:endParaRPr lang="en-US"/>
          </a:p>
        </p:txBody>
      </p:sp>
    </p:spTree>
    <p:extLst>
      <p:ext uri="{BB962C8B-B14F-4D97-AF65-F5344CB8AC3E}">
        <p14:creationId xmlns:p14="http://schemas.microsoft.com/office/powerpoint/2010/main" val="1496754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11/30/24</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3830040962"/>
      </p:ext>
    </p:extLst>
  </p:cSld>
  <p:clrMap bg1="lt1" tx1="dk1" bg2="lt2" tx2="dk2" accent1="accent1" accent2="accent2" accent3="accent3" accent4="accent4" accent5="accent5" accent6="accent6" hlink="hlink" folHlink="folHlink"/>
  <p:sldLayoutIdLst>
    <p:sldLayoutId id="2147484011" r:id="rId1"/>
    <p:sldLayoutId id="2147484012" r:id="rId2"/>
    <p:sldLayoutId id="2147484013" r:id="rId3"/>
    <p:sldLayoutId id="2147484014" r:id="rId4"/>
    <p:sldLayoutId id="2147484015" r:id="rId5"/>
    <p:sldLayoutId id="2147484016" r:id="rId6"/>
    <p:sldLayoutId id="2147484017" r:id="rId7"/>
    <p:sldLayoutId id="2147484018" r:id="rId8"/>
    <p:sldLayoutId id="2147484019" r:id="rId9"/>
    <p:sldLayoutId id="2147484020" r:id="rId10"/>
    <p:sldLayoutId id="2147484021" r:id="rId11"/>
    <p:sldLayoutId id="2147484022" r:id="rId12"/>
    <p:sldLayoutId id="2147484023" r:id="rId13"/>
    <p:sldLayoutId id="2147484024" r:id="rId14"/>
    <p:sldLayoutId id="2147484025" r:id="rId15"/>
    <p:sldLayoutId id="2147484026"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t="17558" r="1289"/>
          <a:stretch/>
        </p:blipFill>
        <p:spPr>
          <a:xfrm>
            <a:off x="-180528" y="-35696"/>
            <a:ext cx="9505056" cy="5271742"/>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723287"/>
            <a:ext cx="3276600" cy="1754326"/>
          </a:xfrm>
          <a:prstGeom prst="rect">
            <a:avLst/>
          </a:prstGeom>
          <a:noFill/>
        </p:spPr>
        <p:txBody>
          <a:bodyPr wrap="square" rtlCol="0">
            <a:spAutoFit/>
          </a:bodyPr>
          <a:lstStyle/>
          <a:p>
            <a:pPr algn="ctr"/>
            <a:r>
              <a:rPr lang="en-US" sz="3600" b="1" dirty="0">
                <a:latin typeface="Calibri" panose="020F0502020204030204" pitchFamily="34" charset="0"/>
                <a:cs typeface="Calibri" panose="020F0502020204030204" pitchFamily="34" charset="0"/>
              </a:rPr>
              <a:t>The Psychology Of Boundary Struggles</a:t>
            </a:r>
            <a:endParaRPr lang="en-ID" sz="36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699542"/>
            <a:ext cx="4896544" cy="3744416"/>
          </a:xfrm>
        </p:spPr>
        <p:txBody>
          <a:bodyPr anchor="ctr">
            <a:normAutofit/>
          </a:bodyPr>
          <a:lstStyle/>
          <a:p>
            <a:pPr algn="ctr"/>
            <a:r>
              <a:rPr lang="en-US" dirty="0"/>
              <a:t>This lack of clarity is one that leads to resentments and frustration as you end up struggling with managing the demands of responsibilities and expectations placed on you. </a:t>
            </a:r>
            <a:endParaRPr lang="en-ID" dirty="0"/>
          </a:p>
        </p:txBody>
      </p:sp>
    </p:spTree>
    <p:extLst>
      <p:ext uri="{BB962C8B-B14F-4D97-AF65-F5344CB8AC3E}">
        <p14:creationId xmlns:p14="http://schemas.microsoft.com/office/powerpoint/2010/main" val="4249213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699542"/>
            <a:ext cx="4896544" cy="3744416"/>
          </a:xfrm>
        </p:spPr>
        <p:txBody>
          <a:bodyPr anchor="ctr">
            <a:normAutofit/>
          </a:bodyPr>
          <a:lstStyle/>
          <a:p>
            <a:r>
              <a:rPr lang="en-US" b="1" dirty="0"/>
              <a:t>Obligation and Guilt</a:t>
            </a:r>
            <a:endParaRPr lang="en-ID" b="1" dirty="0"/>
          </a:p>
          <a:p>
            <a:r>
              <a:rPr lang="en-US" dirty="0"/>
              <a:t>You may feel guilty when you put your needs first, especially if you have always been used to being a crowd-pleaser or caregiver. </a:t>
            </a:r>
            <a:endParaRPr lang="en-ID" dirty="0"/>
          </a:p>
        </p:txBody>
      </p:sp>
    </p:spTree>
    <p:extLst>
      <p:ext uri="{BB962C8B-B14F-4D97-AF65-F5344CB8AC3E}">
        <p14:creationId xmlns:p14="http://schemas.microsoft.com/office/powerpoint/2010/main" val="354773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699542"/>
            <a:ext cx="5184576" cy="3744416"/>
          </a:xfrm>
        </p:spPr>
        <p:txBody>
          <a:bodyPr anchor="ctr">
            <a:normAutofit/>
          </a:bodyPr>
          <a:lstStyle/>
          <a:p>
            <a:r>
              <a:rPr lang="en-US" b="1" dirty="0"/>
              <a:t>Fear of Conflict or Rejection</a:t>
            </a:r>
            <a:endParaRPr lang="en-ID" b="1" dirty="0"/>
          </a:p>
          <a:p>
            <a:r>
              <a:rPr lang="en-US" dirty="0"/>
              <a:t>A common reason for avoiding boundaries is the fear that asserting your needs or saying no might lead to rejection from others, conflicts or confrontation. </a:t>
            </a:r>
            <a:endParaRPr lang="en-ID" dirty="0"/>
          </a:p>
        </p:txBody>
      </p:sp>
    </p:spTree>
    <p:extLst>
      <p:ext uri="{BB962C8B-B14F-4D97-AF65-F5344CB8AC3E}">
        <p14:creationId xmlns:p14="http://schemas.microsoft.com/office/powerpoint/2010/main" val="3370682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699542"/>
            <a:ext cx="4464496" cy="3744416"/>
          </a:xfrm>
        </p:spPr>
        <p:txBody>
          <a:bodyPr anchor="ctr">
            <a:normAutofit/>
          </a:bodyPr>
          <a:lstStyle/>
          <a:p>
            <a:pPr algn="ctr"/>
            <a:r>
              <a:rPr lang="en-US" dirty="0"/>
              <a:t>Due to this, you often compromise your own mental wellness and overall well-being to maintain peace and harmony. </a:t>
            </a:r>
            <a:endParaRPr lang="en-ID" dirty="0"/>
          </a:p>
        </p:txBody>
      </p:sp>
    </p:spTree>
    <p:extLst>
      <p:ext uri="{BB962C8B-B14F-4D97-AF65-F5344CB8AC3E}">
        <p14:creationId xmlns:p14="http://schemas.microsoft.com/office/powerpoint/2010/main" val="552876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3744416"/>
          </a:xfrm>
        </p:spPr>
        <p:txBody>
          <a:bodyPr anchor="ctr">
            <a:normAutofit/>
          </a:bodyPr>
          <a:lstStyle/>
          <a:p>
            <a:pPr algn="ctr"/>
            <a:r>
              <a:rPr lang="en-US" dirty="0"/>
              <a:t>Boundaries, they say, are the bridges to a life of balance and not the walls to shut others out. </a:t>
            </a:r>
            <a:endParaRPr lang="en-ID" dirty="0"/>
          </a:p>
        </p:txBody>
      </p:sp>
    </p:spTree>
    <p:extLst>
      <p:ext uri="{BB962C8B-B14F-4D97-AF65-F5344CB8AC3E}">
        <p14:creationId xmlns:p14="http://schemas.microsoft.com/office/powerpoint/2010/main" val="2953694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27584" y="699542"/>
            <a:ext cx="5760640" cy="3744416"/>
          </a:xfrm>
        </p:spPr>
        <p:txBody>
          <a:bodyPr anchor="ctr">
            <a:normAutofit/>
          </a:bodyPr>
          <a:lstStyle/>
          <a:p>
            <a:pPr algn="ctr"/>
            <a:r>
              <a:rPr lang="en-US" dirty="0"/>
              <a:t>Whenever you find yourself struggling to communicate the boundaries you have set, remind yourself that communicating your boundaries will support the efforts you have made to build and maintain the relationships that are vital to you. </a:t>
            </a:r>
            <a:endParaRPr lang="en-ID" dirty="0"/>
          </a:p>
        </p:txBody>
      </p:sp>
    </p:spTree>
    <p:extLst>
      <p:ext uri="{BB962C8B-B14F-4D97-AF65-F5344CB8AC3E}">
        <p14:creationId xmlns:p14="http://schemas.microsoft.com/office/powerpoint/2010/main" val="2658404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699542"/>
            <a:ext cx="5328592" cy="3744416"/>
          </a:xfrm>
        </p:spPr>
        <p:txBody>
          <a:bodyPr anchor="ctr">
            <a:normAutofit/>
          </a:bodyPr>
          <a:lstStyle/>
          <a:p>
            <a:pPr algn="ctr"/>
            <a:r>
              <a:rPr lang="en-US" dirty="0"/>
              <a:t>If you are still finding it hard to communicate effectively, then you need to learn to first of all begin the process of building boundaries without apologies and learning how to enforce boundaries. </a:t>
            </a:r>
            <a:endParaRPr lang="en-ID" dirty="0"/>
          </a:p>
        </p:txBody>
      </p:sp>
    </p:spTree>
    <p:extLst>
      <p:ext uri="{BB962C8B-B14F-4D97-AF65-F5344CB8AC3E}">
        <p14:creationId xmlns:p14="http://schemas.microsoft.com/office/powerpoint/2010/main" val="4236739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220843" y="1131590"/>
            <a:ext cx="6447501" cy="602382"/>
          </a:xfrm>
        </p:spPr>
        <p:txBody>
          <a:bodyPr>
            <a:normAutofit/>
          </a:bodyPr>
          <a:lstStyle/>
          <a:p>
            <a:r>
              <a:rPr lang="en-US" dirty="0"/>
              <a:t>The Role Boundaries Plays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220842" y="1779662"/>
            <a:ext cx="5439389" cy="2592288"/>
          </a:xfrm>
        </p:spPr>
        <p:txBody>
          <a:bodyPr>
            <a:normAutofit/>
          </a:bodyPr>
          <a:lstStyle/>
          <a:p>
            <a:r>
              <a:rPr lang="en-US" dirty="0"/>
              <a:t>Boundaries are not just there so that you shut people out and be all uptight and recluse, they are there so that you do not topple down the ladder or break your back trying to please everybody. </a:t>
            </a:r>
            <a:endParaRPr lang="en-ID" dirty="0"/>
          </a:p>
        </p:txBody>
      </p:sp>
    </p:spTree>
    <p:extLst>
      <p:ext uri="{BB962C8B-B14F-4D97-AF65-F5344CB8AC3E}">
        <p14:creationId xmlns:p14="http://schemas.microsoft.com/office/powerpoint/2010/main" val="2018210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699542"/>
            <a:ext cx="4320480" cy="3744416"/>
          </a:xfrm>
        </p:spPr>
        <p:txBody>
          <a:bodyPr anchor="ctr">
            <a:normAutofit/>
          </a:bodyPr>
          <a:lstStyle/>
          <a:p>
            <a:pPr algn="ctr"/>
            <a:r>
              <a:rPr lang="en-US" dirty="0"/>
              <a:t>Some of the things highlighted were that boundaries were not disempowering and divisive, instead they are empowering and inclusive.</a:t>
            </a:r>
            <a:endParaRPr lang="en-ID" dirty="0"/>
          </a:p>
        </p:txBody>
      </p:sp>
    </p:spTree>
    <p:extLst>
      <p:ext uri="{BB962C8B-B14F-4D97-AF65-F5344CB8AC3E}">
        <p14:creationId xmlns:p14="http://schemas.microsoft.com/office/powerpoint/2010/main" val="2841396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3744416"/>
          </a:xfrm>
        </p:spPr>
        <p:txBody>
          <a:bodyPr anchor="ctr">
            <a:normAutofit/>
          </a:bodyPr>
          <a:lstStyle/>
          <a:p>
            <a:pPr algn="ctr"/>
            <a:r>
              <a:rPr lang="en-US" dirty="0"/>
              <a:t>When you lack boundaries, you often feel anger, frustration and resentment. Your vitality and energy are all drained. </a:t>
            </a:r>
            <a:endParaRPr lang="en-ID" dirty="0"/>
          </a:p>
        </p:txBody>
      </p:sp>
    </p:spTree>
    <p:extLst>
      <p:ext uri="{BB962C8B-B14F-4D97-AF65-F5344CB8AC3E}">
        <p14:creationId xmlns:p14="http://schemas.microsoft.com/office/powerpoint/2010/main" val="2984479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203598"/>
            <a:ext cx="4176464" cy="2736304"/>
          </a:xfrm>
        </p:spPr>
        <p:txBody>
          <a:bodyPr anchor="ctr">
            <a:normAutofit/>
          </a:bodyPr>
          <a:lstStyle/>
          <a:p>
            <a:pPr algn="ctr"/>
            <a:r>
              <a:rPr lang="en-US" dirty="0"/>
              <a:t>If setting boundaries is a good thing, why do a lot of people struggle to set it? </a:t>
            </a:r>
            <a:endParaRPr lang="en-ID" dirty="0"/>
          </a:p>
        </p:txBody>
      </p:sp>
    </p:spTree>
    <p:extLst>
      <p:ext uri="{BB962C8B-B14F-4D97-AF65-F5344CB8AC3E}">
        <p14:creationId xmlns:p14="http://schemas.microsoft.com/office/powerpoint/2010/main" val="2066883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916352"/>
            <a:ext cx="3744416" cy="1296144"/>
          </a:xfrm>
        </p:spPr>
        <p:txBody>
          <a:bodyPr anchor="ctr">
            <a:normAutofit/>
          </a:bodyPr>
          <a:lstStyle/>
          <a:p>
            <a:pPr algn="ctr"/>
            <a:r>
              <a:rPr lang="en-US" dirty="0"/>
              <a:t>It makes you feel scattered and disorganized. </a:t>
            </a:r>
            <a:endParaRPr lang="en-ID" dirty="0"/>
          </a:p>
        </p:txBody>
      </p:sp>
      <p:pic>
        <p:nvPicPr>
          <p:cNvPr id="2050" name="Picture 2" descr="Scattered Images – Browse 1,473,266 Stock Photos, Vectors, and Video |  Adobe Stock">
            <a:extLst>
              <a:ext uri="{FF2B5EF4-FFF2-40B4-BE49-F238E27FC236}">
                <a16:creationId xmlns:a16="http://schemas.microsoft.com/office/drawing/2014/main" id="{55AA07CC-AF7A-9D4F-8739-F15EDE560D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2463" y="2212496"/>
            <a:ext cx="2570882" cy="143937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694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3744416"/>
          </a:xfrm>
        </p:spPr>
        <p:txBody>
          <a:bodyPr anchor="ctr">
            <a:normAutofit/>
          </a:bodyPr>
          <a:lstStyle/>
          <a:p>
            <a:pPr algn="ctr"/>
            <a:r>
              <a:rPr lang="en-US" dirty="0"/>
              <a:t>The moment you have boundaries without apology, you gain your life back and get more things done in lesser time. </a:t>
            </a:r>
            <a:endParaRPr lang="en-ID" dirty="0"/>
          </a:p>
        </p:txBody>
      </p:sp>
    </p:spTree>
    <p:extLst>
      <p:ext uri="{BB962C8B-B14F-4D97-AF65-F5344CB8AC3E}">
        <p14:creationId xmlns:p14="http://schemas.microsoft.com/office/powerpoint/2010/main" val="2811358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3744416"/>
          </a:xfrm>
        </p:spPr>
        <p:txBody>
          <a:bodyPr anchor="ctr">
            <a:normAutofit/>
          </a:bodyPr>
          <a:lstStyle/>
          <a:p>
            <a:pPr algn="ctr"/>
            <a:r>
              <a:rPr lang="en-US" dirty="0"/>
              <a:t>In each and every day, you feel more fulfilled, more impactful, wealthier, more blessed to have family and friends. </a:t>
            </a:r>
            <a:endParaRPr lang="en-ID" dirty="0"/>
          </a:p>
        </p:txBody>
      </p:sp>
    </p:spTree>
    <p:extLst>
      <p:ext uri="{BB962C8B-B14F-4D97-AF65-F5344CB8AC3E}">
        <p14:creationId xmlns:p14="http://schemas.microsoft.com/office/powerpoint/2010/main" val="3677759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3744416"/>
          </a:xfrm>
        </p:spPr>
        <p:txBody>
          <a:bodyPr anchor="ctr">
            <a:normAutofit/>
          </a:bodyPr>
          <a:lstStyle/>
          <a:p>
            <a:r>
              <a:rPr lang="en-US" dirty="0"/>
              <a:t>You can set boundaries without apology around the following:</a:t>
            </a:r>
            <a:endParaRPr lang="en-ID" dirty="0"/>
          </a:p>
          <a:p>
            <a:pPr marL="342900" lvl="0" indent="-342900">
              <a:buFont typeface="Arial" panose="020B0604020202020204" pitchFamily="34" charset="0"/>
              <a:buChar char="•"/>
            </a:pPr>
            <a:r>
              <a:rPr lang="en-US" dirty="0"/>
              <a:t>Social media</a:t>
            </a:r>
            <a:endParaRPr lang="en-ID" dirty="0"/>
          </a:p>
          <a:p>
            <a:pPr marL="342900" lvl="0" indent="-342900">
              <a:buFont typeface="Arial" panose="020B0604020202020204" pitchFamily="34" charset="0"/>
              <a:buChar char="•"/>
            </a:pPr>
            <a:r>
              <a:rPr lang="en-US" dirty="0"/>
              <a:t>Finances and material possessions</a:t>
            </a:r>
            <a:endParaRPr lang="en-ID" dirty="0"/>
          </a:p>
        </p:txBody>
      </p:sp>
    </p:spTree>
    <p:extLst>
      <p:ext uri="{BB962C8B-B14F-4D97-AF65-F5344CB8AC3E}">
        <p14:creationId xmlns:p14="http://schemas.microsoft.com/office/powerpoint/2010/main" val="4067878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3744416"/>
          </a:xfrm>
        </p:spPr>
        <p:txBody>
          <a:bodyPr anchor="ctr">
            <a:normAutofit/>
          </a:bodyPr>
          <a:lstStyle/>
          <a:p>
            <a:pPr marL="342900" lvl="0" indent="-342900">
              <a:buFont typeface="Arial" panose="020B0604020202020204" pitchFamily="34" charset="0"/>
              <a:buChar char="•"/>
            </a:pPr>
            <a:r>
              <a:rPr lang="en-US" dirty="0"/>
              <a:t>Ethics and morals</a:t>
            </a:r>
            <a:endParaRPr lang="en-ID" dirty="0"/>
          </a:p>
          <a:p>
            <a:pPr marL="342900" lvl="0" indent="-342900">
              <a:buFont typeface="Arial" panose="020B0604020202020204" pitchFamily="34" charset="0"/>
              <a:buChar char="•"/>
            </a:pPr>
            <a:r>
              <a:rPr lang="en-US" dirty="0"/>
              <a:t>Sexuality</a:t>
            </a:r>
            <a:endParaRPr lang="en-ID" dirty="0"/>
          </a:p>
          <a:p>
            <a:pPr marL="342900" lvl="0" indent="-342900">
              <a:buFont typeface="Arial" panose="020B0604020202020204" pitchFamily="34" charset="0"/>
              <a:buChar char="•"/>
            </a:pPr>
            <a:r>
              <a:rPr lang="en-US" dirty="0"/>
              <a:t>Personal space</a:t>
            </a:r>
            <a:endParaRPr lang="en-ID" dirty="0"/>
          </a:p>
          <a:p>
            <a:pPr marL="342900" lvl="0" indent="-342900">
              <a:buFont typeface="Arial" panose="020B0604020202020204" pitchFamily="34" charset="0"/>
              <a:buChar char="•"/>
            </a:pPr>
            <a:r>
              <a:rPr lang="en-US" dirty="0"/>
              <a:t>Time</a:t>
            </a:r>
            <a:endParaRPr lang="en-ID" dirty="0"/>
          </a:p>
          <a:p>
            <a:pPr marL="342900" lvl="0" indent="-342900">
              <a:buFont typeface="Arial" panose="020B0604020202020204" pitchFamily="34" charset="0"/>
              <a:buChar char="•"/>
            </a:pPr>
            <a:r>
              <a:rPr lang="en-US" dirty="0"/>
              <a:t>Emotional energy</a:t>
            </a:r>
            <a:endParaRPr lang="en-ID" dirty="0"/>
          </a:p>
        </p:txBody>
      </p:sp>
    </p:spTree>
    <p:extLst>
      <p:ext uri="{BB962C8B-B14F-4D97-AF65-F5344CB8AC3E}">
        <p14:creationId xmlns:p14="http://schemas.microsoft.com/office/powerpoint/2010/main" val="4000522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par>
                                <p:cTn id="17" presetID="9" presetClass="entr" presetSubtype="0" fill="hold" grpId="0" nodeType="withEffect">
                                  <p:stCondLst>
                                    <p:cond delay="200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3744416"/>
          </a:xfrm>
        </p:spPr>
        <p:txBody>
          <a:bodyPr anchor="ctr">
            <a:normAutofit/>
          </a:bodyPr>
          <a:lstStyle/>
          <a:p>
            <a:r>
              <a:rPr lang="en-US" dirty="0"/>
              <a:t>You can also set boundaries with the following groups of people:</a:t>
            </a:r>
            <a:endParaRPr lang="en-ID" dirty="0"/>
          </a:p>
          <a:p>
            <a:pPr marL="342900" lvl="0" indent="-342900">
              <a:buFont typeface="Arial" panose="020B0604020202020204" pitchFamily="34" charset="0"/>
              <a:buChar char="•"/>
            </a:pPr>
            <a:r>
              <a:rPr lang="en-US" dirty="0"/>
              <a:t>Strangers</a:t>
            </a:r>
            <a:endParaRPr lang="en-ID" dirty="0"/>
          </a:p>
          <a:p>
            <a:pPr marL="342900" lvl="0" indent="-342900">
              <a:buFont typeface="Arial" panose="020B0604020202020204" pitchFamily="34" charset="0"/>
              <a:buChar char="•"/>
            </a:pPr>
            <a:r>
              <a:rPr lang="en-US" dirty="0"/>
              <a:t>Coworkers</a:t>
            </a:r>
            <a:endParaRPr lang="en-ID" dirty="0"/>
          </a:p>
        </p:txBody>
      </p:sp>
    </p:spTree>
    <p:extLst>
      <p:ext uri="{BB962C8B-B14F-4D97-AF65-F5344CB8AC3E}">
        <p14:creationId xmlns:p14="http://schemas.microsoft.com/office/powerpoint/2010/main" val="203363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176464" cy="3744416"/>
          </a:xfrm>
        </p:spPr>
        <p:txBody>
          <a:bodyPr anchor="ctr">
            <a:normAutofit/>
          </a:bodyPr>
          <a:lstStyle/>
          <a:p>
            <a:pPr marL="342900" lvl="0" indent="-342900">
              <a:buFont typeface="Arial" panose="020B0604020202020204" pitchFamily="34" charset="0"/>
              <a:buChar char="•"/>
            </a:pPr>
            <a:r>
              <a:rPr lang="en-US" dirty="0"/>
              <a:t>Romantic relationships</a:t>
            </a:r>
            <a:endParaRPr lang="en-ID" dirty="0"/>
          </a:p>
          <a:p>
            <a:pPr marL="342900" lvl="0" indent="-342900">
              <a:buFont typeface="Arial" panose="020B0604020202020204" pitchFamily="34" charset="0"/>
              <a:buChar char="•"/>
            </a:pPr>
            <a:r>
              <a:rPr lang="en-US" dirty="0"/>
              <a:t>Friends</a:t>
            </a:r>
            <a:endParaRPr lang="en-ID" dirty="0"/>
          </a:p>
          <a:p>
            <a:pPr marL="342900" lvl="0" indent="-342900">
              <a:buFont typeface="Arial" panose="020B0604020202020204" pitchFamily="34" charset="0"/>
              <a:buChar char="•"/>
            </a:pPr>
            <a:r>
              <a:rPr lang="en-US" dirty="0"/>
              <a:t>Family</a:t>
            </a:r>
            <a:endParaRPr lang="en-ID" dirty="0"/>
          </a:p>
        </p:txBody>
      </p:sp>
    </p:spTree>
    <p:extLst>
      <p:ext uri="{BB962C8B-B14F-4D97-AF65-F5344CB8AC3E}">
        <p14:creationId xmlns:p14="http://schemas.microsoft.com/office/powerpoint/2010/main" val="2149485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99592" y="699542"/>
            <a:ext cx="5616624" cy="3744416"/>
          </a:xfrm>
        </p:spPr>
        <p:txBody>
          <a:bodyPr anchor="ctr">
            <a:normAutofit/>
          </a:bodyPr>
          <a:lstStyle/>
          <a:p>
            <a:pPr lvl="0" algn="ctr"/>
            <a:r>
              <a:rPr lang="en-US" dirty="0"/>
              <a:t>While they may not be as blatantly clear as a wall, a fence and with a “no trespassing” sign on them, what healthy boundaries do is that they communicate what you want and do not want. </a:t>
            </a:r>
            <a:endParaRPr lang="en-ID" dirty="0"/>
          </a:p>
        </p:txBody>
      </p:sp>
    </p:spTree>
    <p:extLst>
      <p:ext uri="{BB962C8B-B14F-4D97-AF65-F5344CB8AC3E}">
        <p14:creationId xmlns:p14="http://schemas.microsoft.com/office/powerpoint/2010/main" val="1240861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96671" y="699542"/>
            <a:ext cx="4622466" cy="3744416"/>
          </a:xfrm>
        </p:spPr>
        <p:txBody>
          <a:bodyPr anchor="ctr">
            <a:normAutofit/>
          </a:bodyPr>
          <a:lstStyle/>
          <a:p>
            <a:pPr algn="ctr"/>
            <a:r>
              <a:rPr lang="en-US" dirty="0"/>
              <a:t>In a nutshell, boundaries arm you with the power to take charge of your life and your destiny.</a:t>
            </a:r>
            <a:endParaRPr lang="en-ID" dirty="0"/>
          </a:p>
        </p:txBody>
      </p:sp>
    </p:spTree>
    <p:extLst>
      <p:ext uri="{BB962C8B-B14F-4D97-AF65-F5344CB8AC3E}">
        <p14:creationId xmlns:p14="http://schemas.microsoft.com/office/powerpoint/2010/main" val="3262752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203598"/>
            <a:ext cx="5040560" cy="2736304"/>
          </a:xfrm>
        </p:spPr>
        <p:txBody>
          <a:bodyPr anchor="ctr">
            <a:normAutofit/>
          </a:bodyPr>
          <a:lstStyle/>
          <a:p>
            <a:pPr algn="ctr"/>
            <a:r>
              <a:rPr lang="en-US" dirty="0"/>
              <a:t>Whether it is social pressures, family obligations, or work commitments, you may find yourself stretched far too thin and this will leave little to no time for your well-being. </a:t>
            </a:r>
            <a:endParaRPr lang="en-ID" dirty="0"/>
          </a:p>
        </p:txBody>
      </p:sp>
    </p:spTree>
    <p:extLst>
      <p:ext uri="{BB962C8B-B14F-4D97-AF65-F5344CB8AC3E}">
        <p14:creationId xmlns:p14="http://schemas.microsoft.com/office/powerpoint/2010/main" val="3304745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203598"/>
            <a:ext cx="4176464" cy="2736304"/>
          </a:xfrm>
        </p:spPr>
        <p:txBody>
          <a:bodyPr anchor="ctr">
            <a:normAutofit/>
          </a:bodyPr>
          <a:lstStyle/>
          <a:p>
            <a:pPr algn="ctr"/>
            <a:r>
              <a:rPr lang="en-US" dirty="0"/>
              <a:t>When you establish clear limits, you create that protective space for you to show up as your best self, recharge and also thrive. </a:t>
            </a:r>
            <a:endParaRPr lang="en-ID" dirty="0"/>
          </a:p>
        </p:txBody>
      </p:sp>
    </p:spTree>
    <p:extLst>
      <p:ext uri="{BB962C8B-B14F-4D97-AF65-F5344CB8AC3E}">
        <p14:creationId xmlns:p14="http://schemas.microsoft.com/office/powerpoint/2010/main" val="879559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203598"/>
            <a:ext cx="5616624" cy="1008112"/>
          </a:xfrm>
        </p:spPr>
        <p:txBody>
          <a:bodyPr anchor="ctr">
            <a:normAutofit/>
          </a:bodyPr>
          <a:lstStyle/>
          <a:p>
            <a:pPr algn="ctr"/>
            <a:r>
              <a:rPr lang="en-US" dirty="0"/>
              <a:t>These are a number of factors that prevent you from drawing the lines you need. </a:t>
            </a:r>
            <a:endParaRPr lang="en-ID" dirty="0"/>
          </a:p>
        </p:txBody>
      </p:sp>
      <p:pic>
        <p:nvPicPr>
          <p:cNvPr id="1026" name="Picture 2" descr="908,600+ Multi Colored Lines Stock Photos, Pictures &amp; Royalty-Free Images -  iStock">
            <a:extLst>
              <a:ext uri="{FF2B5EF4-FFF2-40B4-BE49-F238E27FC236}">
                <a16:creationId xmlns:a16="http://schemas.microsoft.com/office/drawing/2014/main" id="{B498E0DC-32AC-4D44-8F54-8C6685A0CB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7719" y="2283718"/>
            <a:ext cx="2568401" cy="1741653"/>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4150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683568" y="627534"/>
            <a:ext cx="6336704" cy="3888432"/>
          </a:xfrm>
        </p:spPr>
        <p:txBody>
          <a:bodyPr anchor="ctr">
            <a:normAutofit/>
          </a:bodyPr>
          <a:lstStyle/>
          <a:p>
            <a:pPr algn="ctr"/>
            <a:r>
              <a:rPr lang="en-US" dirty="0"/>
              <a:t>If you have ever found yourself in a situation where you were supposed to say “yes” and you say “no” or felt resentful for being pushed around or seeing others becoming too aggressive with their demands of you, then it might be time to truly re-evaluate what limits or boundaries you have set. </a:t>
            </a:r>
            <a:endParaRPr lang="en-ID" dirty="0"/>
          </a:p>
        </p:txBody>
      </p:sp>
    </p:spTree>
    <p:extLst>
      <p:ext uri="{BB962C8B-B14F-4D97-AF65-F5344CB8AC3E}">
        <p14:creationId xmlns:p14="http://schemas.microsoft.com/office/powerpoint/2010/main" val="375298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220843" y="1563638"/>
            <a:ext cx="6447501" cy="602382"/>
          </a:xfrm>
        </p:spPr>
        <p:txBody>
          <a:bodyPr>
            <a:normAutofit/>
          </a:bodyPr>
          <a:lstStyle/>
          <a:p>
            <a:r>
              <a:rPr lang="en-US" dirty="0"/>
              <a:t>Why You Struggle To Set Boundaries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220843" y="2211710"/>
            <a:ext cx="3639190" cy="2592288"/>
          </a:xfrm>
        </p:spPr>
        <p:txBody>
          <a:bodyPr>
            <a:normAutofit/>
          </a:bodyPr>
          <a:lstStyle/>
          <a:p>
            <a:r>
              <a:rPr lang="en-US" dirty="0"/>
              <a:t>You may find it difficult to set boundaries for a number of reasons:</a:t>
            </a:r>
            <a:endParaRPr lang="en-ID" dirty="0"/>
          </a:p>
        </p:txBody>
      </p:sp>
    </p:spTree>
    <p:extLst>
      <p:ext uri="{BB962C8B-B14F-4D97-AF65-F5344CB8AC3E}">
        <p14:creationId xmlns:p14="http://schemas.microsoft.com/office/powerpoint/2010/main" val="2680822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220843" y="1419622"/>
            <a:ext cx="6447501" cy="602382"/>
          </a:xfrm>
        </p:spPr>
        <p:txBody>
          <a:bodyPr>
            <a:normAutofit/>
          </a:bodyPr>
          <a:lstStyle/>
          <a:p>
            <a:r>
              <a:rPr lang="en-US" dirty="0"/>
              <a:t>Social Conditioning</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220842" y="2067694"/>
            <a:ext cx="5079349" cy="2592288"/>
          </a:xfrm>
        </p:spPr>
        <p:txBody>
          <a:bodyPr>
            <a:normAutofit/>
          </a:bodyPr>
          <a:lstStyle/>
          <a:p>
            <a:r>
              <a:rPr lang="en-US" dirty="0"/>
              <a:t>From a very young age, you, as well as a lot of others, are taught to be self-sacrificing, helpful, and agreeable. </a:t>
            </a:r>
            <a:endParaRPr lang="en-ID" dirty="0"/>
          </a:p>
        </p:txBody>
      </p:sp>
    </p:spTree>
    <p:extLst>
      <p:ext uri="{BB962C8B-B14F-4D97-AF65-F5344CB8AC3E}">
        <p14:creationId xmlns:p14="http://schemas.microsoft.com/office/powerpoint/2010/main" val="828365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699542"/>
            <a:ext cx="4536504" cy="3744416"/>
          </a:xfrm>
        </p:spPr>
        <p:txBody>
          <a:bodyPr anchor="ctr">
            <a:normAutofit/>
          </a:bodyPr>
          <a:lstStyle/>
          <a:p>
            <a:r>
              <a:rPr lang="en-US" b="1" dirty="0"/>
              <a:t>Unclear Expectations</a:t>
            </a:r>
            <a:endParaRPr lang="en-ID" b="1" dirty="0"/>
          </a:p>
          <a:p>
            <a:r>
              <a:rPr lang="en-US" dirty="0"/>
              <a:t>At different points in time,</a:t>
            </a:r>
            <a:br>
              <a:rPr lang="en-US" dirty="0"/>
            </a:br>
            <a:r>
              <a:rPr lang="en-US" dirty="0"/>
              <a:t>you may not know just where exactly to draw the line.</a:t>
            </a:r>
            <a:r>
              <a:rPr lang="en-ID" dirty="0"/>
              <a:t> </a:t>
            </a:r>
          </a:p>
        </p:txBody>
      </p:sp>
    </p:spTree>
    <p:extLst>
      <p:ext uri="{BB962C8B-B14F-4D97-AF65-F5344CB8AC3E}">
        <p14:creationId xmlns:p14="http://schemas.microsoft.com/office/powerpoint/2010/main" val="2994396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1488</TotalTime>
  <Words>677</Words>
  <Application>Microsoft Macintosh PowerPoint</Application>
  <PresentationFormat>On-screen Show (16:9)</PresentationFormat>
  <Paragraphs>45</Paragraphs>
  <Slides>28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Why You Struggle To Set Boundaries</vt:lpstr>
      <vt:lpstr>Social Conditioning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Role Boundaries Plays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133</cp:revision>
  <dcterms:created xsi:type="dcterms:W3CDTF">2018-10-15T07:11:14Z</dcterms:created>
  <dcterms:modified xsi:type="dcterms:W3CDTF">2024-11-30T02:08:41Z</dcterms:modified>
</cp:coreProperties>
</file>