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64"/>
  </p:notesMasterIdLst>
  <p:sldIdLst>
    <p:sldId id="257" r:id="rId2"/>
    <p:sldId id="626" r:id="rId3"/>
    <p:sldId id="631" r:id="rId4"/>
    <p:sldId id="632" r:id="rId5"/>
    <p:sldId id="633" r:id="rId6"/>
    <p:sldId id="634" r:id="rId7"/>
    <p:sldId id="635" r:id="rId8"/>
    <p:sldId id="636" r:id="rId9"/>
    <p:sldId id="637" r:id="rId10"/>
    <p:sldId id="638" r:id="rId11"/>
    <p:sldId id="639" r:id="rId12"/>
    <p:sldId id="640" r:id="rId13"/>
    <p:sldId id="641" r:id="rId14"/>
    <p:sldId id="642" r:id="rId15"/>
    <p:sldId id="643" r:id="rId16"/>
    <p:sldId id="575" r:id="rId17"/>
    <p:sldId id="621" r:id="rId18"/>
    <p:sldId id="644" r:id="rId19"/>
    <p:sldId id="645" r:id="rId20"/>
    <p:sldId id="646" r:id="rId21"/>
    <p:sldId id="627" r:id="rId22"/>
    <p:sldId id="628" r:id="rId23"/>
    <p:sldId id="647" r:id="rId24"/>
    <p:sldId id="648" r:id="rId25"/>
    <p:sldId id="649" r:id="rId26"/>
    <p:sldId id="629" r:id="rId27"/>
    <p:sldId id="630" r:id="rId28"/>
    <p:sldId id="650" r:id="rId29"/>
    <p:sldId id="651" r:id="rId30"/>
    <p:sldId id="652" r:id="rId31"/>
    <p:sldId id="653" r:id="rId32"/>
    <p:sldId id="654" r:id="rId33"/>
    <p:sldId id="655" r:id="rId34"/>
    <p:sldId id="656" r:id="rId35"/>
    <p:sldId id="657" r:id="rId36"/>
    <p:sldId id="658" r:id="rId37"/>
    <p:sldId id="659" r:id="rId38"/>
    <p:sldId id="660" r:id="rId39"/>
    <p:sldId id="661" r:id="rId40"/>
    <p:sldId id="662" r:id="rId41"/>
    <p:sldId id="663" r:id="rId42"/>
    <p:sldId id="664" r:id="rId43"/>
    <p:sldId id="665" r:id="rId44"/>
    <p:sldId id="666" r:id="rId45"/>
    <p:sldId id="667" r:id="rId46"/>
    <p:sldId id="668" r:id="rId47"/>
    <p:sldId id="669" r:id="rId48"/>
    <p:sldId id="676" r:id="rId49"/>
    <p:sldId id="677" r:id="rId50"/>
    <p:sldId id="678" r:id="rId51"/>
    <p:sldId id="679" r:id="rId52"/>
    <p:sldId id="680" r:id="rId53"/>
    <p:sldId id="681" r:id="rId54"/>
    <p:sldId id="682" r:id="rId55"/>
    <p:sldId id="683" r:id="rId56"/>
    <p:sldId id="670" r:id="rId57"/>
    <p:sldId id="671" r:id="rId58"/>
    <p:sldId id="672" r:id="rId59"/>
    <p:sldId id="673" r:id="rId60"/>
    <p:sldId id="684" r:id="rId61"/>
    <p:sldId id="674" r:id="rId62"/>
    <p:sldId id="675" r:id="rId6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692509"/>
            <a:ext cx="3276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Beginning The Process Of Building Boundaries Without Apology</a:t>
            </a:r>
            <a:endParaRPr lang="en-ID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r>
              <a:rPr lang="en-US" b="1" dirty="0"/>
              <a:t>Healthy Boundaries</a:t>
            </a:r>
            <a:endParaRPr lang="en-ID" b="1" dirty="0"/>
          </a:p>
          <a:p>
            <a:r>
              <a:rPr lang="en-MY" dirty="0"/>
              <a:t>In contrast, healthy boundaries are protective, flexible, and empowering.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134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Healthy boundaries act as safeguards for your mental health, physical space, emotional energy, and time.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451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115212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Think of healthy boundaries as a ladder rather than a fence.</a:t>
            </a:r>
            <a:r>
              <a:rPr lang="en-ID" dirty="0"/>
              <a:t> </a:t>
            </a:r>
          </a:p>
        </p:txBody>
      </p:sp>
      <p:pic>
        <p:nvPicPr>
          <p:cNvPr id="3074" name="Picture 2" descr="What Are Healthy Boundaries and Why Do They Matter? - Advenium">
            <a:extLst>
              <a:ext uri="{FF2B5EF4-FFF2-40B4-BE49-F238E27FC236}">
                <a16:creationId xmlns:a16="http://schemas.microsoft.com/office/drawing/2014/main" id="{C0E13224-B005-8648-9763-B16856473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32" y="2381774"/>
            <a:ext cx="2555776" cy="1340451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52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As you ascend this ladder, you focus on your own growth and aspirations, leaving behind distractions that may derail your progress.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4152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If someone tries to pull you away from your priorities, your boundaries act as the stabilizing force that keeps the ladder steady.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1772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maintaining your boundaries, you ensure your journey toward self-improvement remains uninterrupted.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452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1034430"/>
          </a:xfrm>
        </p:spPr>
        <p:txBody>
          <a:bodyPr>
            <a:normAutofit/>
          </a:bodyPr>
          <a:lstStyle/>
          <a:p>
            <a:r>
              <a:rPr lang="en-US" dirty="0"/>
              <a:t>Signs You Are Practicing Boundaries Without Apologies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211710"/>
            <a:ext cx="4287262" cy="2592288"/>
          </a:xfrm>
        </p:spPr>
        <p:txBody>
          <a:bodyPr>
            <a:normAutofit/>
          </a:bodyPr>
          <a:lstStyle/>
          <a:p>
            <a:r>
              <a:rPr lang="en-MY" dirty="0"/>
              <a:t>How do you know if you’re practicing boundaries in a healthy and unapologetic way? Here are some clear signs: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MY" dirty="0"/>
              <a:t>You confidently protect yourself from being taken advantage of.</a:t>
            </a:r>
            <a:endParaRPr lang="en-ID" dirty="0"/>
          </a:p>
          <a:p>
            <a:pPr marL="457200" indent="-457200">
              <a:buFont typeface="+mj-lt"/>
              <a:buAutoNum type="arabicPeriod"/>
            </a:pPr>
            <a:r>
              <a:rPr lang="en-MY" dirty="0"/>
              <a:t>You own your time and prioritize self-care.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0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699542"/>
            <a:ext cx="5760640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 startAt="3"/>
            </a:pPr>
            <a:r>
              <a:rPr lang="en-MY" dirty="0"/>
              <a:t>You accept only the responsibilities you can handle, avoiding overcommitment.</a:t>
            </a:r>
            <a:endParaRPr lang="en-ID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MY" dirty="0"/>
              <a:t>You feel comfortable saying “no” without guilt.</a:t>
            </a:r>
            <a:endParaRPr lang="en-ID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MY" dirty="0"/>
              <a:t>You set clear limits for others and stick to them.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4383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 startAt="6"/>
            </a:pPr>
            <a:r>
              <a:rPr lang="en-MY" dirty="0"/>
              <a:t>You have a strong sense of identity and self-worth.</a:t>
            </a:r>
            <a:endParaRPr lang="en-ID" dirty="0"/>
          </a:p>
          <a:p>
            <a:pPr marL="457200" lvl="0" indent="-457200">
              <a:buFont typeface="+mj-lt"/>
              <a:buAutoNum type="arabicPeriod" startAt="6"/>
            </a:pPr>
            <a:r>
              <a:rPr lang="en-MY" dirty="0"/>
              <a:t>You recognize that others' problems are not your responsibility to fix.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928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87574"/>
            <a:ext cx="4752528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Everyone has their own perspective and opinion on boundaries. </a:t>
            </a:r>
            <a:endParaRPr lang="en-ID" dirty="0"/>
          </a:p>
        </p:txBody>
      </p:sp>
      <p:pic>
        <p:nvPicPr>
          <p:cNvPr id="1026" name="Picture 2" descr="How To Set Boundaries | Clear Behavioral Health">
            <a:extLst>
              <a:ext uri="{FF2B5EF4-FFF2-40B4-BE49-F238E27FC236}">
                <a16:creationId xmlns:a16="http://schemas.microsoft.com/office/drawing/2014/main" id="{A220201D-0E7A-5745-AE9D-CD3360058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179" y="2211710"/>
            <a:ext cx="2561481" cy="1708005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699542"/>
            <a:ext cx="4896544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 startAt="8"/>
            </a:pPr>
            <a:r>
              <a:rPr lang="en-MY" dirty="0"/>
              <a:t>You communicate your needs assertively and without apology.</a:t>
            </a:r>
            <a:endParaRPr lang="en-ID" dirty="0"/>
          </a:p>
          <a:p>
            <a:pPr marL="457200" lvl="0" indent="-457200">
              <a:buFont typeface="+mj-lt"/>
              <a:buAutoNum type="arabicPeriod" startAt="8"/>
            </a:pPr>
            <a:r>
              <a:rPr lang="en-MY" dirty="0"/>
              <a:t>You focus on personal growth while respecting the boundaries of others.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0134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275606"/>
            <a:ext cx="5655413" cy="1034430"/>
          </a:xfrm>
        </p:spPr>
        <p:txBody>
          <a:bodyPr>
            <a:normAutofit/>
          </a:bodyPr>
          <a:lstStyle/>
          <a:p>
            <a:r>
              <a:rPr lang="en-US" dirty="0"/>
              <a:t>Signs You Are Being Apologetic About Your Boundaries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355726"/>
            <a:ext cx="4215254" cy="2592288"/>
          </a:xfrm>
        </p:spPr>
        <p:txBody>
          <a:bodyPr>
            <a:normAutofit/>
          </a:bodyPr>
          <a:lstStyle/>
          <a:p>
            <a:r>
              <a:rPr lang="en-MY" dirty="0"/>
              <a:t>On the flip side, you might still struggle with setting boundaries if you notice these patterns: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2836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MY" dirty="0"/>
              <a:t>You feel guilty or ashamed when asserting your needs.</a:t>
            </a:r>
            <a:endParaRPr lang="en-ID" dirty="0"/>
          </a:p>
          <a:p>
            <a:pPr marL="457200" lvl="0" indent="-457200">
              <a:buFont typeface="+mj-lt"/>
              <a:buAutoNum type="arabicPeriod"/>
            </a:pPr>
            <a:r>
              <a:rPr lang="en-MY" dirty="0"/>
              <a:t>You frequently overextend your time and energy for others.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943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699542"/>
            <a:ext cx="5472608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 startAt="3"/>
            </a:pPr>
            <a:r>
              <a:rPr lang="en-MY" dirty="0"/>
              <a:t>You experience exhaustion or burnout from overwhelming commitments.</a:t>
            </a:r>
            <a:endParaRPr lang="en-ID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MY" dirty="0"/>
              <a:t>You hesitate to say “no,” even when it’s necessary.</a:t>
            </a:r>
            <a:endParaRPr lang="en-ID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MY" dirty="0"/>
              <a:t>You change your preferences or </a:t>
            </a:r>
            <a:r>
              <a:rPr lang="en-MY" dirty="0" err="1"/>
              <a:t>behavior</a:t>
            </a:r>
            <a:r>
              <a:rPr lang="en-MY" dirty="0"/>
              <a:t> to fit in with others.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9500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 startAt="6"/>
            </a:pPr>
            <a:r>
              <a:rPr lang="en-MY" dirty="0"/>
              <a:t>You take on others' problems as your own.</a:t>
            </a:r>
            <a:endParaRPr lang="en-ID" dirty="0"/>
          </a:p>
          <a:p>
            <a:pPr marL="457200" lvl="0" indent="-457200">
              <a:buFont typeface="+mj-lt"/>
              <a:buAutoNum type="arabicPeriod" startAt="6"/>
            </a:pPr>
            <a:r>
              <a:rPr lang="en-MY" dirty="0"/>
              <a:t>You prioritize others’ needs at the expense of your own.</a:t>
            </a:r>
            <a:endParaRPr lang="en-ID" dirty="0"/>
          </a:p>
          <a:p>
            <a:pPr marL="457200" lvl="0" indent="-457200">
              <a:buFont typeface="+mj-lt"/>
              <a:buAutoNum type="arabicPeriod" startAt="6"/>
            </a:pPr>
            <a:r>
              <a:rPr lang="en-MY" dirty="0"/>
              <a:t>You constantly feel the need to explain or justify your boundaries.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1992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699542"/>
            <a:ext cx="489654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If any of these sound familiar, it may be time to shift your approach and begin setting boundaries unapologetically.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2933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9163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Building Boundaries Without Apologies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2139702"/>
            <a:ext cx="4215253" cy="2592288"/>
          </a:xfrm>
        </p:spPr>
        <p:txBody>
          <a:bodyPr>
            <a:normAutofit/>
          </a:bodyPr>
          <a:lstStyle/>
          <a:p>
            <a:r>
              <a:rPr lang="en-MY" dirty="0"/>
              <a:t>Building boundaries effectively comes down to one critical element: communication.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821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699542"/>
            <a:ext cx="388843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is the foundation of living a life that is both liberated and intentional.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13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Visualize Your Limits</a:t>
            </a:r>
            <a:endParaRPr lang="en-ID" b="1" dirty="0"/>
          </a:p>
          <a:p>
            <a:r>
              <a:rPr lang="en-MY" dirty="0"/>
              <a:t>The first step to building boundaries without apology is to ensure they are concrete and well-defined.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845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can feel abstract and confusing when they are not clearly articulated.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8083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203598"/>
            <a:ext cx="475252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Here’s the truth: boundaries are not bad. They are not barriers that make you unapproachable, nor do they signify selfishness.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0461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taking the time to define and visualize them, you gain a better understanding of where to draw the line.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24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Here’s how to get started:</a:t>
            </a:r>
            <a:endParaRPr lang="en-ID" dirty="0"/>
          </a:p>
          <a:p>
            <a:pPr marL="457200" lvl="0" indent="-457200">
              <a:buFont typeface="+mj-lt"/>
              <a:buAutoNum type="arabicPeriod"/>
            </a:pPr>
            <a:r>
              <a:rPr lang="en-MY" b="1" dirty="0"/>
              <a:t>Reflect on Your Life</a:t>
            </a:r>
            <a:r>
              <a:rPr lang="en-MY" dirty="0"/>
              <a:t>: Take time to think about your daily experiences. Ask yourself these questions:</a:t>
            </a:r>
            <a:endParaRPr lang="en-ID" dirty="0"/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What situations or people leave me feeling drained or stressed?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2926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What do I look forward to, and what do I dread?</a:t>
            </a:r>
            <a:endParaRPr lang="en-ID" dirty="0"/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What gives me energy, and what wears me out?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2820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What provides me with a sense of security, comfort, and worth?</a:t>
            </a:r>
            <a:endParaRPr lang="en-ID" dirty="0"/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What situations or dynamics cause me discomfort or frustration?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5150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699542"/>
            <a:ext cx="5472608" cy="3744416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MY" b="1" dirty="0"/>
              <a:t>Create a Boundary Map</a:t>
            </a:r>
            <a:r>
              <a:rPr lang="en-MY" dirty="0"/>
              <a:t>: Draw a large circle on a piece of paper. Inside the circle, list the things that make you feel safe, supported, and energized.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59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lvl="0"/>
            <a:r>
              <a:rPr lang="en-MY" dirty="0"/>
              <a:t>These might include:</a:t>
            </a:r>
            <a:endParaRPr lang="en-ID" dirty="0"/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A balanced work-life routine</a:t>
            </a:r>
            <a:endParaRPr lang="en-ID" dirty="0"/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Open communication with loved ones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6181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Time to recharge and practice self-care</a:t>
            </a:r>
            <a:endParaRPr lang="en-ID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Saying “no” to unnecessary obligations</a:t>
            </a:r>
            <a:endParaRPr lang="en-ID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Control over your personal space and body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69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Outside the circle, list the things that leave you feeling drained, anxious, or overwhelmed. These could include:</a:t>
            </a:r>
            <a:endParaRPr lang="en-ID" dirty="0"/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MY" dirty="0"/>
              <a:t>Worrying about others’ opinions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0064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Neglecting your needs to meet others’ demands</a:t>
            </a:r>
            <a:endParaRPr lang="en-ID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Overextending yourself with commitments</a:t>
            </a:r>
            <a:endParaRPr lang="en-ID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Feeling pressured into sharing personal information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4430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visualizing your boundaries, you can clearly identify what you need to prioritize and what to avoid.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361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fact, boundaries, when set healthily, are far from aggressive—they are empowering and protective.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31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Communicate Your Boundaries Openly</a:t>
            </a:r>
            <a:endParaRPr lang="en-ID" b="1" dirty="0"/>
          </a:p>
          <a:p>
            <a:r>
              <a:rPr lang="en-MY" dirty="0"/>
              <a:t>One of the most common mistakes people make is assuming that others will automatically understand their boundaries without explicitly communicating them.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0368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699542"/>
            <a:ext cx="388843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establish effective boundaries, you must clearly articulate them to the people in your life.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9859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Here are a few key tips for communicating your boundaries:</a:t>
            </a:r>
            <a:endParaRPr lang="en-ID" dirty="0"/>
          </a:p>
          <a:p>
            <a:pPr marL="457200" indent="-457200">
              <a:buFont typeface="+mj-lt"/>
              <a:buAutoNum type="arabicPeriod"/>
            </a:pPr>
            <a:r>
              <a:rPr lang="en-MY" b="1" dirty="0"/>
              <a:t>Be Clear and Direct</a:t>
            </a:r>
            <a:r>
              <a:rPr lang="en-MY" dirty="0"/>
              <a:t>: Use straightforward language to express your limits.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5542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MY" b="1" dirty="0"/>
              <a:t>Express Without Justification</a:t>
            </a:r>
            <a:r>
              <a:rPr lang="en-MY" dirty="0"/>
              <a:t>: You don’t need to over-explain your boundaries.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6638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699542"/>
            <a:ext cx="4464496" cy="3744416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MY" b="1" dirty="0"/>
              <a:t>Use “I” Statements</a:t>
            </a:r>
            <a:r>
              <a:rPr lang="en-MY" dirty="0"/>
              <a:t>: Frame your boundaries in terms of your own needs and feelings.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272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1656184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MY" b="1" dirty="0"/>
              <a:t>Stay Calm and Confident</a:t>
            </a:r>
            <a:r>
              <a:rPr lang="en-MY" dirty="0"/>
              <a:t>: Deliver your message calmly and assertively. </a:t>
            </a:r>
            <a:endParaRPr lang="en-ID" dirty="0"/>
          </a:p>
        </p:txBody>
      </p:sp>
      <p:pic>
        <p:nvPicPr>
          <p:cNvPr id="4098" name="Picture 2" descr="15 Ways You Can Become More Confident As A Man. — The Man Effect">
            <a:extLst>
              <a:ext uri="{FF2B5EF4-FFF2-40B4-BE49-F238E27FC236}">
                <a16:creationId xmlns:a16="http://schemas.microsoft.com/office/drawing/2014/main" id="{C69FF7E0-754E-1246-B769-1C6105FA6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988" y="2387657"/>
            <a:ext cx="2567831" cy="170907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54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059582"/>
            <a:ext cx="6447501" cy="962422"/>
          </a:xfrm>
        </p:spPr>
        <p:txBody>
          <a:bodyPr>
            <a:normAutofit/>
          </a:bodyPr>
          <a:lstStyle/>
          <a:p>
            <a:r>
              <a:rPr lang="en-US" dirty="0"/>
              <a:t>Communicating Your Boundaries</a:t>
            </a:r>
            <a:br>
              <a:rPr lang="en-US" dirty="0"/>
            </a:br>
            <a:r>
              <a:rPr lang="en-US" dirty="0"/>
              <a:t>Without Apology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2067694"/>
            <a:ext cx="5439389" cy="2592288"/>
          </a:xfrm>
        </p:spPr>
        <p:txBody>
          <a:bodyPr>
            <a:normAutofit/>
          </a:bodyPr>
          <a:lstStyle/>
          <a:p>
            <a:r>
              <a:rPr lang="en-MY" dirty="0"/>
              <a:t>Communicating your boundaries confidently and unapologetically is a crucial skill that fosters respect and understanding in your relationships.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268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Here are specific examples of how to communicate various types of boundaries in an assertive and clear manner: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2709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Time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“If you’re going to be late, please let me know ahead of time so I can adjust my schedule,” or “I have two hours to spend with you today. Let’s make the most of it.”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9947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Energy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“I’m not able to help with this right now, but here’s a resource that might be useful,” or “I need to recharge this weekend, so I can’t join the event.”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7595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 are many ways to view boundaries, but two dominant perspectives often emerge. Let’s explore these.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1340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Emotional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 understand you’re upset, and</a:t>
            </a:r>
            <a:br>
              <a:rPr lang="en-MY" dirty="0"/>
            </a:br>
            <a:r>
              <a:rPr lang="en-MY" dirty="0"/>
              <a:t>I truly care about you, but I’m not in a position to listen right now. Can we talk later?”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7157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Personal Space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 feel uncomfortable when you stand too close to me. Could you give me a little more space?” or “Please don’t touch my belongings without asking.”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3715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699542"/>
            <a:ext cx="5472608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Conversational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“I’m not comfortable discussing this topic. Can we talk about something else?” or “Let’s revisit this conversation when we’re both calmer.”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6831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Social Media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 prefer not to have my personal photos posted online. Please respect my privacy,” or “Before tagging me in posts, I’d appreciate it if you ask.”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7238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Material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“I’m happy to lend you this item, but please return it by [specific time or date],” or “I’d prefer not to lend this out. I hope you understand.”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315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Mental Boundary</a:t>
            </a:r>
            <a:r>
              <a:rPr lang="en-MY" dirty="0"/>
              <a:t>:</a:t>
            </a:r>
            <a:br>
              <a:rPr lang="en-MY" dirty="0"/>
            </a:br>
            <a:r>
              <a:rPr lang="en-MY" dirty="0"/>
              <a:t>“I value your perspective, but I’d appreciate it if you didn’t push your opinion on me,” or “I respect our differences, and I’d like the same in return.”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1412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275606"/>
            <a:ext cx="6447501" cy="1034430"/>
          </a:xfrm>
        </p:spPr>
        <p:txBody>
          <a:bodyPr>
            <a:normAutofit/>
          </a:bodyPr>
          <a:lstStyle/>
          <a:p>
            <a:r>
              <a:rPr lang="en-US" dirty="0"/>
              <a:t>Why Boundaries Matter In Communication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2355726"/>
            <a:ext cx="5439389" cy="2592288"/>
          </a:xfrm>
        </p:spPr>
        <p:txBody>
          <a:bodyPr>
            <a:normAutofit/>
          </a:bodyPr>
          <a:lstStyle/>
          <a:p>
            <a:r>
              <a:rPr lang="en-MY" dirty="0"/>
              <a:t>When others understand your limits, they are more likely to respect them. However, keep in mind that not everyone will respond positively right away.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843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is why it’s essential to be consistent and confident in reinforcing your boundaries.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8718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19622"/>
            <a:ext cx="6447501" cy="602382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To Do When Boundaries Are Violated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067694"/>
            <a:ext cx="3927222" cy="2592288"/>
          </a:xfrm>
        </p:spPr>
        <p:txBody>
          <a:bodyPr>
            <a:normAutofit/>
          </a:bodyPr>
          <a:lstStyle/>
          <a:p>
            <a:r>
              <a:rPr lang="en-MY" dirty="0"/>
              <a:t>If someone crosses your boundaries, calmly remind them of your expectations. For example: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2979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699542"/>
            <a:ext cx="4896544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“I’ve mentioned before that I’m not comfortable with this. I need you to respect my boundary.”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 feel disappointed because we discussed this before. I’d like us to revisit our agreement.”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3959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r>
              <a:rPr lang="en-US" b="1" dirty="0"/>
              <a:t>Rigid Boundaries</a:t>
            </a:r>
            <a:endParaRPr lang="en-ID" b="1" dirty="0"/>
          </a:p>
          <a:p>
            <a:r>
              <a:rPr lang="en-MY" dirty="0"/>
              <a:t>Rigid boundaries can be likened to a hard fence or gate that slams shut, blocking access to everyone and everything.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4468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If the </a:t>
            </a:r>
            <a:r>
              <a:rPr lang="en-MY" dirty="0" err="1"/>
              <a:t>behavior</a:t>
            </a:r>
            <a:r>
              <a:rPr lang="en-MY" dirty="0"/>
              <a:t> persists, it may be necessary to communicate the consequences of continued boundary violations, such as taking a step back from the relationship or limiting contact.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3256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19622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The Power Of Reinforcement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067694"/>
            <a:ext cx="4503286" cy="2592288"/>
          </a:xfrm>
        </p:spPr>
        <p:txBody>
          <a:bodyPr>
            <a:normAutofit/>
          </a:bodyPr>
          <a:lstStyle/>
          <a:p>
            <a:r>
              <a:rPr lang="en-MY" dirty="0"/>
              <a:t>Reinforce your limits consistently, and over time, others will learn to respect them without requiring repeated reminders.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569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/>
              <a:t>In turn, this fosters healthier, more balanced relationships built on mutual understanding and respect.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2817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People with rigid boundaries may view them as absolute walls that keep others at a distance, preventing authentic connection.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50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771550"/>
            <a:ext cx="4032448" cy="136815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negative perception often deters people from setting boundaries in the first place. </a:t>
            </a:r>
            <a:endParaRPr lang="en-ID" dirty="0"/>
          </a:p>
        </p:txBody>
      </p:sp>
      <p:pic>
        <p:nvPicPr>
          <p:cNvPr id="2050" name="Picture 2" descr="5,300+ Bad Perception Stock Illustrations, Royalty-Free Vector Graphics &amp;  Clip Art - iStock | Wrong perception, Self perception, Negative perception">
            <a:extLst>
              <a:ext uri="{FF2B5EF4-FFF2-40B4-BE49-F238E27FC236}">
                <a16:creationId xmlns:a16="http://schemas.microsoft.com/office/drawing/2014/main" id="{2B1D58E0-B9F6-FC43-B8C9-6523FB8C4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179" y="2283718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00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Consequently, those who adopt this viewpoint may feel pressured to apologize for their boundaries or avoid setting them altogether.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968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1582</TotalTime>
  <Words>1459</Words>
  <Application>Microsoft Macintosh PowerPoint</Application>
  <PresentationFormat>On-screen Show (16:9)</PresentationFormat>
  <Paragraphs>97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Signs You Are Practicing Boundaries Without Apologies</vt:lpstr>
      <vt:lpstr>PowerPoint Presentation</vt:lpstr>
      <vt:lpstr>PowerPoint Presentation</vt:lpstr>
      <vt:lpstr>PowerPoint Presentation</vt:lpstr>
      <vt:lpstr>PowerPoint Presentation</vt:lpstr>
      <vt:lpstr>Signs You Are Being Apologetic About Your Boundaries</vt:lpstr>
      <vt:lpstr>PowerPoint Presentation</vt:lpstr>
      <vt:lpstr>PowerPoint Presentation</vt:lpstr>
      <vt:lpstr>PowerPoint Presentation</vt:lpstr>
      <vt:lpstr>PowerPoint Presentation</vt:lpstr>
      <vt:lpstr>Building Boundaries Without Apologies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Communicating Your Boundaries Without Apology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Boundaries Matter In Communication</vt:lpstr>
      <vt:lpstr>PowerPoint Presentation</vt:lpstr>
      <vt:lpstr>What To Do When Boundaries Are Violated</vt:lpstr>
      <vt:lpstr>PowerPoint Presentation</vt:lpstr>
      <vt:lpstr>PowerPoint Presentation</vt:lpstr>
      <vt:lpstr>The Power Of Reinforcement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134</cp:revision>
  <dcterms:created xsi:type="dcterms:W3CDTF">2018-10-15T07:11:14Z</dcterms:created>
  <dcterms:modified xsi:type="dcterms:W3CDTF">2024-11-30T02:34:54Z</dcterms:modified>
</cp:coreProperties>
</file>