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10" r:id="rId1"/>
  </p:sldMasterIdLst>
  <p:notesMasterIdLst>
    <p:notesMasterId r:id="rId38"/>
  </p:notesMasterIdLst>
  <p:sldIdLst>
    <p:sldId id="257" r:id="rId2"/>
    <p:sldId id="626" r:id="rId3"/>
    <p:sldId id="631" r:id="rId4"/>
    <p:sldId id="632" r:id="rId5"/>
    <p:sldId id="575" r:id="rId6"/>
    <p:sldId id="621" r:id="rId7"/>
    <p:sldId id="633" r:id="rId8"/>
    <p:sldId id="634" r:id="rId9"/>
    <p:sldId id="635" r:id="rId10"/>
    <p:sldId id="636" r:id="rId11"/>
    <p:sldId id="638" r:id="rId12"/>
    <p:sldId id="637" r:id="rId13"/>
    <p:sldId id="639" r:id="rId14"/>
    <p:sldId id="640" r:id="rId15"/>
    <p:sldId id="641" r:id="rId16"/>
    <p:sldId id="642" r:id="rId17"/>
    <p:sldId id="643" r:id="rId18"/>
    <p:sldId id="644" r:id="rId19"/>
    <p:sldId id="645" r:id="rId20"/>
    <p:sldId id="646" r:id="rId21"/>
    <p:sldId id="647" r:id="rId22"/>
    <p:sldId id="648" r:id="rId23"/>
    <p:sldId id="649" r:id="rId24"/>
    <p:sldId id="650" r:id="rId25"/>
    <p:sldId id="651" r:id="rId26"/>
    <p:sldId id="652" r:id="rId27"/>
    <p:sldId id="627" r:id="rId28"/>
    <p:sldId id="628" r:id="rId29"/>
    <p:sldId id="653" r:id="rId30"/>
    <p:sldId id="654" r:id="rId31"/>
    <p:sldId id="655" r:id="rId32"/>
    <p:sldId id="656" r:id="rId33"/>
    <p:sldId id="657" r:id="rId34"/>
    <p:sldId id="658" r:id="rId35"/>
    <p:sldId id="659" r:id="rId36"/>
    <p:sldId id="660" r:id="rId37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9E5"/>
    <a:srgbClr val="FFEC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125"/>
    <p:restoredTop sz="94650"/>
  </p:normalViewPr>
  <p:slideViewPr>
    <p:cSldViewPr>
      <p:cViewPr varScale="1">
        <p:scale>
          <a:sx n="118" d="100"/>
          <a:sy n="118" d="100"/>
        </p:scale>
        <p:origin x="208" y="111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461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8BA754-79BD-4972-839A-D62EA2C7C3E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9BBF2C-A7F8-4A46-8FD9-0FE6834BDE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631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9BBF2C-A7F8-4A46-8FD9-0FE6834BDEB8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7348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6350"/>
            <a:ext cx="9144000" cy="5149850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300" y="1803400"/>
            <a:ext cx="5825202" cy="1234727"/>
          </a:xfrm>
        </p:spPr>
        <p:txBody>
          <a:bodyPr anchor="b">
            <a:noAutofit/>
          </a:bodyPr>
          <a:lstStyle>
            <a:lvl1pPr algn="r">
              <a:defRPr sz="405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300" y="3038125"/>
            <a:ext cx="5825202" cy="822674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624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457200"/>
            <a:ext cx="6447501" cy="255270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52800"/>
            <a:ext cx="6447501" cy="1178222"/>
          </a:xfrm>
        </p:spPr>
        <p:txBody>
          <a:bodyPr anchor="ctr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152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8500" y="457200"/>
            <a:ext cx="6070601" cy="226695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24604" y="2724150"/>
            <a:ext cx="5418393" cy="28575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52800"/>
            <a:ext cx="6447501" cy="1178222"/>
          </a:xfrm>
        </p:spPr>
        <p:txBody>
          <a:bodyPr anchor="ctr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06403" y="592784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669758" y="2164917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125770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1448991"/>
            <a:ext cx="6447501" cy="1946595"/>
          </a:xfrm>
        </p:spPr>
        <p:txBody>
          <a:bodyPr anchor="b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1135436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75185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8500" y="457200"/>
            <a:ext cx="6070601" cy="226695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07999" y="3009900"/>
            <a:ext cx="6447502" cy="385686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1135436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06403" y="592784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669758" y="2164917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526037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457200"/>
            <a:ext cx="6441152" cy="226695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07999" y="3009900"/>
            <a:ext cx="6447502" cy="385686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1135436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5915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6015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5755" y="457200"/>
            <a:ext cx="978557" cy="3938588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1" y="457200"/>
            <a:ext cx="5295113" cy="393858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6577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 b="1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342900" indent="0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 marL="685800" indent="0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 marL="1028700" indent="0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 marL="1371600" indent="0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7936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2025651"/>
            <a:ext cx="6447501" cy="1369936"/>
          </a:xfrm>
        </p:spPr>
        <p:txBody>
          <a:bodyPr anchor="b"/>
          <a:lstStyle>
            <a:lvl1pPr algn="l">
              <a:defRPr sz="3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645300"/>
          </a:xfrm>
        </p:spPr>
        <p:txBody>
          <a:bodyPr anchor="t"/>
          <a:lstStyle>
            <a:lvl1pPr marL="0" indent="0" algn="l">
              <a:buNone/>
              <a:defRPr sz="15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420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1" y="1620442"/>
            <a:ext cx="3138026" cy="29105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7477" y="1620442"/>
            <a:ext cx="3138026" cy="291058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7948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6809" y="1620737"/>
            <a:ext cx="3139217" cy="432197"/>
          </a:xfrm>
        </p:spPr>
        <p:txBody>
          <a:bodyPr anchor="b">
            <a:noAutofit/>
          </a:bodyPr>
          <a:lstStyle>
            <a:lvl1pPr marL="0" indent="0">
              <a:buNone/>
              <a:defRPr sz="18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6809" y="2052934"/>
            <a:ext cx="3139217" cy="247808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16287" y="1620737"/>
            <a:ext cx="3139214" cy="432197"/>
          </a:xfrm>
        </p:spPr>
        <p:txBody>
          <a:bodyPr anchor="b">
            <a:noAutofit/>
          </a:bodyPr>
          <a:lstStyle>
            <a:lvl1pPr marL="0" indent="0">
              <a:buNone/>
              <a:defRPr sz="18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16288" y="2052934"/>
            <a:ext cx="3139213" cy="247808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0290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457200"/>
            <a:ext cx="6447501" cy="9906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4028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1477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1123953"/>
            <a:ext cx="2890896" cy="958850"/>
          </a:xfrm>
        </p:spPr>
        <p:txBody>
          <a:bodyPr anchor="b">
            <a:normAutofit/>
          </a:bodyPr>
          <a:lstStyle>
            <a:lvl1pPr>
              <a:defRPr sz="1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0346" y="386193"/>
            <a:ext cx="3385156" cy="41448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2082802"/>
            <a:ext cx="2890896" cy="1938337"/>
          </a:xfrm>
        </p:spPr>
        <p:txBody>
          <a:bodyPr>
            <a:normAutofit/>
          </a:bodyPr>
          <a:lstStyle>
            <a:lvl1pPr marL="0" indent="0">
              <a:buNone/>
              <a:defRPr sz="1050"/>
            </a:lvl1pPr>
            <a:lvl2pPr marL="342797" indent="0">
              <a:buNone/>
              <a:defRPr sz="1050"/>
            </a:lvl2pPr>
            <a:lvl3pPr marL="685595" indent="0">
              <a:buNone/>
              <a:defRPr sz="900"/>
            </a:lvl3pPr>
            <a:lvl4pPr marL="1028392" indent="0">
              <a:buNone/>
              <a:defRPr sz="750"/>
            </a:lvl4pPr>
            <a:lvl5pPr marL="1371188" indent="0">
              <a:buNone/>
              <a:defRPr sz="750"/>
            </a:lvl5pPr>
            <a:lvl6pPr marL="1713986" indent="0">
              <a:buNone/>
              <a:defRPr sz="750"/>
            </a:lvl6pPr>
            <a:lvl7pPr marL="2056783" indent="0">
              <a:buNone/>
              <a:defRPr sz="750"/>
            </a:lvl7pPr>
            <a:lvl8pPr marL="2399580" indent="0">
              <a:buNone/>
              <a:defRPr sz="750"/>
            </a:lvl8pPr>
            <a:lvl9pPr marL="2742377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6341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3600450"/>
            <a:ext cx="6447500" cy="425054"/>
          </a:xfrm>
        </p:spPr>
        <p:txBody>
          <a:bodyPr anchor="b">
            <a:normAutofit/>
          </a:bodyPr>
          <a:lstStyle>
            <a:lvl1pPr algn="l">
              <a:defRPr sz="1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8001" y="457200"/>
            <a:ext cx="6447501" cy="2884289"/>
          </a:xfrm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4025504"/>
            <a:ext cx="6447500" cy="505518"/>
          </a:xfrm>
        </p:spPr>
        <p:txBody>
          <a:bodyPr>
            <a:normAutofit/>
          </a:bodyPr>
          <a:lstStyle>
            <a:lvl1pPr marL="0" indent="0">
              <a:buNone/>
              <a:defRPr sz="9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754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6350"/>
            <a:ext cx="9144000" cy="5149850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1" y="457200"/>
            <a:ext cx="6447501" cy="9906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1620442"/>
            <a:ext cx="6447501" cy="29105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3850" y="4531022"/>
            <a:ext cx="68395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8001" y="4531022"/>
            <a:ext cx="472320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2998" y="4531022"/>
            <a:ext cx="51250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accent1"/>
                </a:solidFill>
              </a:defRPr>
            </a:lvl1pPr>
          </a:lstStyle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040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1" r:id="rId1"/>
    <p:sldLayoutId id="2147484012" r:id="rId2"/>
    <p:sldLayoutId id="2147484013" r:id="rId3"/>
    <p:sldLayoutId id="2147484014" r:id="rId4"/>
    <p:sldLayoutId id="2147484015" r:id="rId5"/>
    <p:sldLayoutId id="2147484016" r:id="rId6"/>
    <p:sldLayoutId id="2147484017" r:id="rId7"/>
    <p:sldLayoutId id="2147484018" r:id="rId8"/>
    <p:sldLayoutId id="2147484019" r:id="rId9"/>
    <p:sldLayoutId id="2147484020" r:id="rId10"/>
    <p:sldLayoutId id="2147484021" r:id="rId11"/>
    <p:sldLayoutId id="2147484022" r:id="rId12"/>
    <p:sldLayoutId id="2147484023" r:id="rId13"/>
    <p:sldLayoutId id="2147484024" r:id="rId14"/>
    <p:sldLayoutId id="2147484025" r:id="rId15"/>
    <p:sldLayoutId id="2147484026" r:id="rId16"/>
  </p:sldLayoutIdLst>
  <p:txStyles>
    <p:titleStyle>
      <a:lvl1pPr algn="l" defTabSz="342900" rtl="0" eaLnBrk="1" latinLnBrk="0" hangingPunct="1">
        <a:spcBef>
          <a:spcPct val="0"/>
        </a:spcBef>
        <a:buNone/>
        <a:defRPr sz="27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57175" indent="-257175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3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558" r="1289"/>
          <a:stretch/>
        </p:blipFill>
        <p:spPr>
          <a:xfrm>
            <a:off x="-180528" y="-35696"/>
            <a:ext cx="9505056" cy="5271742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E9C44ADE-5969-E345-9A29-D3F18514F321}"/>
              </a:ext>
            </a:extLst>
          </p:cNvPr>
          <p:cNvSpPr/>
          <p:nvPr/>
        </p:nvSpPr>
        <p:spPr>
          <a:xfrm>
            <a:off x="5334000" y="2343150"/>
            <a:ext cx="3581400" cy="2514600"/>
          </a:xfrm>
          <a:prstGeom prst="rect">
            <a:avLst/>
          </a:prstGeom>
          <a:noFill/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985AB16-A654-B842-91B1-87A656B0390F}"/>
              </a:ext>
            </a:extLst>
          </p:cNvPr>
          <p:cNvSpPr/>
          <p:nvPr/>
        </p:nvSpPr>
        <p:spPr>
          <a:xfrm>
            <a:off x="5410200" y="2419350"/>
            <a:ext cx="3429000" cy="23622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086809A-4301-AD41-933D-AE418453FFDA}"/>
              </a:ext>
            </a:extLst>
          </p:cNvPr>
          <p:cNvSpPr txBox="1"/>
          <p:nvPr/>
        </p:nvSpPr>
        <p:spPr>
          <a:xfrm>
            <a:off x="5486400" y="2446288"/>
            <a:ext cx="3276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Calibri" panose="020F0502020204030204" pitchFamily="34" charset="0"/>
                <a:cs typeface="Calibri" panose="020F0502020204030204" pitchFamily="34" charset="0"/>
              </a:rPr>
              <a:t>Practical Techniques For Boundary Enforcement</a:t>
            </a:r>
            <a:endParaRPr lang="en-ID" sz="3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75656" y="699542"/>
            <a:ext cx="4464496" cy="3744416"/>
          </a:xfrm>
        </p:spPr>
        <p:txBody>
          <a:bodyPr anchor="ctr">
            <a:normAutofit/>
          </a:bodyPr>
          <a:lstStyle/>
          <a:p>
            <a:r>
              <a:rPr lang="en-MY" b="1" dirty="0"/>
              <a:t>2. Offer Suggestions</a:t>
            </a:r>
            <a:endParaRPr lang="en-ID" dirty="0"/>
          </a:p>
          <a:p>
            <a:r>
              <a:rPr lang="en-MY" dirty="0"/>
              <a:t>When someone repeatedly crosses your boundaries, provide constructive suggestions for alternative </a:t>
            </a:r>
            <a:r>
              <a:rPr lang="en-MY" dirty="0" err="1"/>
              <a:t>behavior</a:t>
            </a:r>
            <a:r>
              <a:rPr lang="en-MY" dirty="0"/>
              <a:t>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311097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9672" y="699542"/>
            <a:ext cx="4176464" cy="3744416"/>
          </a:xfrm>
        </p:spPr>
        <p:txBody>
          <a:bodyPr anchor="ctr">
            <a:normAutofit/>
          </a:bodyPr>
          <a:lstStyle/>
          <a:p>
            <a:r>
              <a:rPr lang="en-MY" dirty="0"/>
              <a:t>For example:</a:t>
            </a:r>
            <a:endParaRPr lang="en-ID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MY" dirty="0"/>
              <a:t>“Instead of calling me late at night, could you send me a text, and I’ll get back to you in the morning?”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83397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9672" y="699542"/>
            <a:ext cx="4176464" cy="3744416"/>
          </a:xfrm>
        </p:spPr>
        <p:txBody>
          <a:bodyPr anchor="ctr">
            <a:norm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MY" dirty="0"/>
              <a:t>“I’m not comfortable with public displays of affection. Can we stick to hand-holding instead?”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262587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9672" y="699542"/>
            <a:ext cx="4176464" cy="3744416"/>
          </a:xfrm>
        </p:spPr>
        <p:txBody>
          <a:bodyPr anchor="ctr">
            <a:normAutofit/>
          </a:bodyPr>
          <a:lstStyle/>
          <a:p>
            <a:r>
              <a:rPr lang="en-MY" b="1" dirty="0"/>
              <a:t>3. Express Yourself</a:t>
            </a:r>
            <a:endParaRPr lang="en-ID" dirty="0"/>
          </a:p>
          <a:p>
            <a:r>
              <a:rPr lang="en-MY" dirty="0"/>
              <a:t>When a boundary violation feels personal or recurring, it’s helpful to express your feelings openly and honestly.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691774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31640" y="699542"/>
            <a:ext cx="4752528" cy="3744416"/>
          </a:xfrm>
        </p:spPr>
        <p:txBody>
          <a:bodyPr anchor="ctr">
            <a:normAutofit/>
          </a:bodyPr>
          <a:lstStyle/>
          <a:p>
            <a:r>
              <a:rPr lang="en-MY" dirty="0"/>
              <a:t>For instance:</a:t>
            </a:r>
            <a:endParaRPr lang="en-ID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MY" dirty="0"/>
              <a:t>“When you interrupt me during meetings, it makes me feel undervalued. I’d appreciate it if you could let me finish speaking before sharing your thoughts.”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194355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9672" y="699542"/>
            <a:ext cx="4176464" cy="3744416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By expressing your emotions constructively, you encourage the other person to empathize with your perspective.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4119523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9672" y="699542"/>
            <a:ext cx="4176464" cy="3744416"/>
          </a:xfrm>
        </p:spPr>
        <p:txBody>
          <a:bodyPr anchor="ctr">
            <a:normAutofit/>
          </a:bodyPr>
          <a:lstStyle/>
          <a:p>
            <a:r>
              <a:rPr lang="en-MY" b="1" dirty="0"/>
              <a:t>4. Change the Topic</a:t>
            </a:r>
            <a:endParaRPr lang="en-ID" dirty="0"/>
          </a:p>
          <a:p>
            <a:r>
              <a:rPr lang="en-MY" dirty="0"/>
              <a:t>If someone breaches a conversational boundary, you can gently steer the discussion in a different direction.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492353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9672" y="699542"/>
            <a:ext cx="4176464" cy="3744416"/>
          </a:xfrm>
        </p:spPr>
        <p:txBody>
          <a:bodyPr anchor="ctr">
            <a:normAutofit/>
          </a:bodyPr>
          <a:lstStyle/>
          <a:p>
            <a:pPr lvl="0"/>
            <a:r>
              <a:rPr lang="en-MY" dirty="0"/>
              <a:t>For example: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MY" dirty="0"/>
              <a:t>“I’d rather not talk about that right now. Let’s focus on something more positive—how was your weekend?”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700261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63688" y="699542"/>
            <a:ext cx="3888432" cy="1728192"/>
          </a:xfrm>
        </p:spPr>
        <p:txBody>
          <a:bodyPr anchor="ctr">
            <a:norm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MY" dirty="0"/>
              <a:t>“This topic feels too personal for me. Let’s discuss something else.”</a:t>
            </a:r>
            <a:endParaRPr lang="en-ID" dirty="0"/>
          </a:p>
        </p:txBody>
      </p:sp>
      <p:pic>
        <p:nvPicPr>
          <p:cNvPr id="1026" name="Picture 2" descr="Top 10 facts about talking | Express.co.uk">
            <a:extLst>
              <a:ext uri="{FF2B5EF4-FFF2-40B4-BE49-F238E27FC236}">
                <a16:creationId xmlns:a16="http://schemas.microsoft.com/office/drawing/2014/main" id="{1E046490-E9C6-A242-BB71-978F4E065E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6722" y="2405236"/>
            <a:ext cx="2522364" cy="1496318"/>
          </a:xfrm>
          <a:prstGeom prst="rect">
            <a:avLst/>
          </a:prstGeom>
          <a:noFill/>
          <a:ln w="15875">
            <a:solidFill>
              <a:schemeClr val="tx1">
                <a:lumMod val="85000"/>
                <a:lumOff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1650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9672" y="699542"/>
            <a:ext cx="4176464" cy="3744416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Redirecting the conversation helps you maintain control without unnecessary confrontation.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747529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47664" y="1203598"/>
            <a:ext cx="4608512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Setting boundaries is the first step toward reclaiming control over your time, energy, and emotional well-being.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066883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9672" y="699542"/>
            <a:ext cx="4608512" cy="3744416"/>
          </a:xfrm>
        </p:spPr>
        <p:txBody>
          <a:bodyPr anchor="ctr">
            <a:normAutofit/>
          </a:bodyPr>
          <a:lstStyle/>
          <a:p>
            <a:r>
              <a:rPr lang="en-MY" b="1" dirty="0"/>
              <a:t>5. Communicate the Stakes</a:t>
            </a:r>
            <a:endParaRPr lang="en-ID" dirty="0"/>
          </a:p>
          <a:p>
            <a:r>
              <a:rPr lang="en-MY" dirty="0"/>
              <a:t>When boundary violations persist despite repeated reminders, it may be necessary to communicate the consequences.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774801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9672" y="699542"/>
            <a:ext cx="4176464" cy="3744416"/>
          </a:xfrm>
        </p:spPr>
        <p:txBody>
          <a:bodyPr anchor="ctr">
            <a:normAutofit/>
          </a:bodyPr>
          <a:lstStyle/>
          <a:p>
            <a:r>
              <a:rPr lang="en-MY" dirty="0"/>
              <a:t>For instance:</a:t>
            </a:r>
            <a:endParaRPr lang="en-ID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MY" dirty="0"/>
              <a:t>“If you keep showing up unannounced, I’ll need to stop answering the door.”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519983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9672" y="699542"/>
            <a:ext cx="4176464" cy="3744416"/>
          </a:xfrm>
        </p:spPr>
        <p:txBody>
          <a:bodyPr anchor="ctr">
            <a:norm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MY" dirty="0"/>
              <a:t>“If this keeps happening, I’ll have to reconsider our working arrangement.”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155408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75656" y="699542"/>
            <a:ext cx="4464496" cy="3744416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Be clear and firm, and follow through if necessary to reinforce the seriousness of your boundary.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470784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3648" y="699542"/>
            <a:ext cx="4608512" cy="3744416"/>
          </a:xfrm>
        </p:spPr>
        <p:txBody>
          <a:bodyPr anchor="ctr">
            <a:normAutofit/>
          </a:bodyPr>
          <a:lstStyle/>
          <a:p>
            <a:r>
              <a:rPr lang="en-MY" b="1" dirty="0"/>
              <a:t>6. Disengage and Cut Contact</a:t>
            </a:r>
            <a:endParaRPr lang="en-ID" dirty="0"/>
          </a:p>
          <a:p>
            <a:r>
              <a:rPr lang="en-MY" dirty="0"/>
              <a:t>In extreme cases where someone persistently disregards your boundaries, disengaging or cutting contact may be the best option.</a:t>
            </a:r>
            <a:r>
              <a:rPr lang="en-ID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79328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3648" y="699542"/>
            <a:ext cx="4608512" cy="3744416"/>
          </a:xfrm>
        </p:spPr>
        <p:txBody>
          <a:bodyPr anchor="ctr">
            <a:normAutofit/>
          </a:bodyPr>
          <a:lstStyle/>
          <a:p>
            <a:r>
              <a:rPr lang="en-MY" dirty="0"/>
              <a:t>For example:</a:t>
            </a:r>
            <a:endParaRPr lang="en-ID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MY" dirty="0"/>
              <a:t>“I’ve tried explaining my boundaries multiple times, but they’re not being respected. For now, I need to step back from this relationship.”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003827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9672" y="699542"/>
            <a:ext cx="4176464" cy="3744416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While this step can be difficult, it’s sometimes necessary to maintain your emotional and mental health.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122453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F22974-DCBF-0441-8409-510318AB5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7624" y="647615"/>
            <a:ext cx="6447501" cy="1106438"/>
          </a:xfrm>
        </p:spPr>
        <p:txBody>
          <a:bodyPr>
            <a:normAutofit/>
          </a:bodyPr>
          <a:lstStyle/>
          <a:p>
            <a:r>
              <a:rPr lang="en-US" dirty="0"/>
              <a:t>Enforcing Boundaries With</a:t>
            </a:r>
            <a:br>
              <a:rPr lang="en-US" dirty="0"/>
            </a:br>
            <a:r>
              <a:rPr lang="en-US" dirty="0"/>
              <a:t>Persistent People</a:t>
            </a:r>
            <a:endParaRPr lang="en-ID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4F929B-AAC0-2442-9D8F-2FD34352A8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7624" y="1779662"/>
            <a:ext cx="4719310" cy="2592288"/>
          </a:xfrm>
        </p:spPr>
        <p:txBody>
          <a:bodyPr>
            <a:normAutofit/>
          </a:bodyPr>
          <a:lstStyle/>
          <a:p>
            <a:r>
              <a:rPr lang="en-MY" dirty="0"/>
              <a:t>Here are strategies to manage these situations effectively:</a:t>
            </a:r>
            <a:endParaRPr lang="en-ID" dirty="0"/>
          </a:p>
          <a:p>
            <a:r>
              <a:rPr lang="en-MY" b="1" dirty="0"/>
              <a:t>Assertive Repetition</a:t>
            </a:r>
            <a:endParaRPr lang="en-ID" dirty="0"/>
          </a:p>
          <a:p>
            <a:r>
              <a:rPr lang="en-MY" dirty="0"/>
              <a:t>Consistency is key when dealing with someone who refuses to accept your limits.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828365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4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3608" y="411510"/>
            <a:ext cx="5472608" cy="4320480"/>
          </a:xfrm>
        </p:spPr>
        <p:txBody>
          <a:bodyPr anchor="ctr"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MY" dirty="0"/>
              <a:t>For example:</a:t>
            </a:r>
            <a:endParaRPr lang="en-ID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MY" dirty="0"/>
              <a:t>Them: “Come on, let’s go out tonight!”</a:t>
            </a:r>
            <a:endParaRPr lang="en-ID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MY" dirty="0"/>
              <a:t>You: “No, thank you. I’m staying in.”</a:t>
            </a:r>
            <a:endParaRPr lang="en-ID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MY" dirty="0"/>
              <a:t>Them: “But it’ll be so much fun!”</a:t>
            </a:r>
            <a:endParaRPr lang="en-ID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MY" dirty="0"/>
              <a:t>You: “I’ve said no. I hope you understand.”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994396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9632" y="709811"/>
            <a:ext cx="4896544" cy="1440160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Repetition reinforces your stance and leaves no room for negotiation.</a:t>
            </a:r>
            <a:endParaRPr lang="en-ID" dirty="0"/>
          </a:p>
        </p:txBody>
      </p:sp>
      <p:pic>
        <p:nvPicPr>
          <p:cNvPr id="2050" name="Picture 2" descr="1K+ Two People Talking Pictures | Download Free Images on Unsplash">
            <a:extLst>
              <a:ext uri="{FF2B5EF4-FFF2-40B4-BE49-F238E27FC236}">
                <a16:creationId xmlns:a16="http://schemas.microsoft.com/office/drawing/2014/main" id="{420D9FA9-5824-8742-BC0B-C952227C38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7163" y="2016224"/>
            <a:ext cx="2561481" cy="1707654"/>
          </a:xfrm>
          <a:prstGeom prst="rect">
            <a:avLst/>
          </a:prstGeom>
          <a:noFill/>
          <a:ln w="15875">
            <a:solidFill>
              <a:schemeClr val="tx1">
                <a:lumMod val="85000"/>
                <a:lumOff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4159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9632" y="1203598"/>
            <a:ext cx="5184576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Boundary enforcement requires consistency, assertiveness, and sometimes courage to navigate situations where others may test</a:t>
            </a:r>
            <a:br>
              <a:rPr lang="en-MY" dirty="0"/>
            </a:br>
            <a:r>
              <a:rPr lang="en-MY" dirty="0"/>
              <a:t>or ignore your limits.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234431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9672" y="411510"/>
            <a:ext cx="4680520" cy="4320480"/>
          </a:xfrm>
        </p:spPr>
        <p:txBody>
          <a:bodyPr anchor="ctr">
            <a:normAutofit/>
          </a:bodyPr>
          <a:lstStyle/>
          <a:p>
            <a:r>
              <a:rPr lang="en-MY" b="1" dirty="0"/>
              <a:t>Tactical Disengagement</a:t>
            </a:r>
            <a:endParaRPr lang="en-ID" dirty="0"/>
          </a:p>
          <a:p>
            <a:r>
              <a:rPr lang="en-MY" dirty="0"/>
              <a:t>If someone continues to push despite your clear communication, disengage from the interaction.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150468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9672" y="411510"/>
            <a:ext cx="4176464" cy="4320480"/>
          </a:xfrm>
        </p:spPr>
        <p:txBody>
          <a:bodyPr anchor="ctr">
            <a:normAutofit/>
          </a:bodyPr>
          <a:lstStyle/>
          <a:p>
            <a:r>
              <a:rPr lang="en-MY" dirty="0"/>
              <a:t>For example:</a:t>
            </a:r>
            <a:endParaRPr lang="en-ID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MY" dirty="0"/>
              <a:t>“I’ve explained my boundary, and I don’t want to discuss it further. Let’s talk later when we’re both calmer.”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796819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9672" y="411510"/>
            <a:ext cx="4176464" cy="4320480"/>
          </a:xfrm>
        </p:spPr>
        <p:txBody>
          <a:bodyPr anchor="ctr">
            <a:normAutofit/>
          </a:bodyPr>
          <a:lstStyle/>
          <a:p>
            <a:r>
              <a:rPr lang="en-MY" b="1" dirty="0"/>
              <a:t>The Broken Record Technique</a:t>
            </a:r>
            <a:endParaRPr lang="en-ID" dirty="0"/>
          </a:p>
          <a:p>
            <a:r>
              <a:rPr lang="en-MY" dirty="0"/>
              <a:t>This method involves calmly repeating your boundary as many times as needed.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4919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616" y="411510"/>
            <a:ext cx="5184576" cy="4320480"/>
          </a:xfrm>
        </p:spPr>
        <p:txBody>
          <a:bodyPr anchor="ctr">
            <a:normAutofit/>
          </a:bodyPr>
          <a:lstStyle/>
          <a:p>
            <a:r>
              <a:rPr lang="en-MY" dirty="0"/>
              <a:t>For example:</a:t>
            </a:r>
            <a:endParaRPr lang="en-ID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MY" dirty="0"/>
              <a:t>“I’m not able to take on extra tasks right now.”</a:t>
            </a:r>
            <a:endParaRPr lang="en-ID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MY" dirty="0"/>
              <a:t>“I appreciate your understanding, but I can’t take on extra tasks right now.”</a:t>
            </a:r>
            <a:endParaRPr lang="en-ID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MY" dirty="0"/>
              <a:t>“Like I said, I’m not taking on additional tasks at the moment.”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937502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9672" y="843558"/>
            <a:ext cx="4176464" cy="1440160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The repetitive nature of this technique reinforces your limit and deters further pressure.</a:t>
            </a:r>
            <a:endParaRPr lang="en-ID" dirty="0"/>
          </a:p>
        </p:txBody>
      </p:sp>
      <p:pic>
        <p:nvPicPr>
          <p:cNvPr id="3074" name="Picture 2" descr="Does the Job Require Repetitive Tasks? How to find the right hire for  repeat work - Resource Associates, Inc.">
            <a:extLst>
              <a:ext uri="{FF2B5EF4-FFF2-40B4-BE49-F238E27FC236}">
                <a16:creationId xmlns:a16="http://schemas.microsoft.com/office/drawing/2014/main" id="{2398928A-6617-9F4C-8026-9F9AB3C65E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2531" y="2427734"/>
            <a:ext cx="2610745" cy="1587004"/>
          </a:xfrm>
          <a:prstGeom prst="rect">
            <a:avLst/>
          </a:prstGeom>
          <a:noFill/>
          <a:ln w="15875">
            <a:solidFill>
              <a:schemeClr val="tx1">
                <a:lumMod val="85000"/>
                <a:lumOff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8217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3648" y="411510"/>
            <a:ext cx="4608512" cy="4320480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By implementing these techniques, you can navigate difficult conversations and uphold your boundaries with confidence.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592016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31640" y="411510"/>
            <a:ext cx="4752528" cy="4320480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Enforcing them isn’t about being difficult—it’s about preserving your well-being and fostering healthier, more respectful relationships.</a:t>
            </a:r>
            <a:r>
              <a:rPr lang="en-ID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29774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91680" y="1203598"/>
            <a:ext cx="4320480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When approached with clarity and confidence, it becomes an empowering practice that strengthens your relationships and preserves your well-being.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746729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F22974-DCBF-0441-8409-510318AB5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0843" y="1347614"/>
            <a:ext cx="6447501" cy="602382"/>
          </a:xfrm>
        </p:spPr>
        <p:txBody>
          <a:bodyPr>
            <a:normAutofit/>
          </a:bodyPr>
          <a:lstStyle/>
          <a:p>
            <a:r>
              <a:rPr lang="en-US" dirty="0"/>
              <a:t>Enforcing Boundaries</a:t>
            </a:r>
            <a:endParaRPr lang="en-ID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4F929B-AAC0-2442-9D8F-2FD34352A8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20843" y="1995686"/>
            <a:ext cx="3999230" cy="2592288"/>
          </a:xfrm>
        </p:spPr>
        <p:txBody>
          <a:bodyPr>
            <a:normAutofit/>
          </a:bodyPr>
          <a:lstStyle/>
          <a:p>
            <a:r>
              <a:rPr lang="en-MY" dirty="0"/>
              <a:t>Here are some practical techniques to help you enforce your boundaries effectively: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680822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31640" y="699542"/>
            <a:ext cx="4752528" cy="3744416"/>
          </a:xfrm>
        </p:spPr>
        <p:txBody>
          <a:bodyPr anchor="ctr">
            <a:normAutofit/>
          </a:bodyPr>
          <a:lstStyle/>
          <a:p>
            <a:r>
              <a:rPr lang="en-MY" b="1" dirty="0"/>
              <a:t>1. Remind and Reinforce</a:t>
            </a:r>
            <a:endParaRPr lang="en-ID" dirty="0"/>
          </a:p>
          <a:p>
            <a:r>
              <a:rPr lang="en-MY" dirty="0"/>
              <a:t>Sometimes, people unintentionally cross boundaries simply because they forgot or didn’t fully understand your limits.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65003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9672" y="699542"/>
            <a:ext cx="4176464" cy="3744416"/>
          </a:xfrm>
        </p:spPr>
        <p:txBody>
          <a:bodyPr anchor="ctr">
            <a:normAutofit/>
          </a:bodyPr>
          <a:lstStyle/>
          <a:p>
            <a:r>
              <a:rPr lang="en-MY" dirty="0"/>
              <a:t>For example:</a:t>
            </a:r>
            <a:endParaRPr lang="en-ID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MY" dirty="0"/>
              <a:t>“I’ve mentioned before that I’m not comfortable discussing this topic. Let’s move on to something else.”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633686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3648" y="699542"/>
            <a:ext cx="4608512" cy="3744416"/>
          </a:xfrm>
        </p:spPr>
        <p:txBody>
          <a:bodyPr anchor="ctr">
            <a:norm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MY" dirty="0"/>
              <a:t>“Please remember, I’m not available for work calls after 6 PM. Let’s pick this up tomorrow during work hours.”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873003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9672" y="699542"/>
            <a:ext cx="4176464" cy="3744416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A polite but firm reminder often helps others respect your boundaries without escalating the situation.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303232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Facet">
  <a:themeElements>
    <a:clrScheme name="Red Orange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1522</TotalTime>
  <Words>770</Words>
  <Application>Microsoft Macintosh PowerPoint</Application>
  <PresentationFormat>On-screen Show (16:9)</PresentationFormat>
  <Paragraphs>63</Paragraphs>
  <Slides>36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1" baseType="lpstr">
      <vt:lpstr>Arial</vt:lpstr>
      <vt:lpstr>Calibri</vt:lpstr>
      <vt:lpstr>Trebuchet MS</vt:lpstr>
      <vt:lpstr>Wingdings 3</vt:lpstr>
      <vt:lpstr>Facet</vt:lpstr>
      <vt:lpstr>PowerPoint Presentation</vt:lpstr>
      <vt:lpstr>PowerPoint Presentation</vt:lpstr>
      <vt:lpstr>PowerPoint Presentation</vt:lpstr>
      <vt:lpstr>PowerPoint Presentation</vt:lpstr>
      <vt:lpstr>Enforcing Boundaries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Enforcing Boundaries With Persistent People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133</cp:revision>
  <dcterms:created xsi:type="dcterms:W3CDTF">2018-10-15T07:11:14Z</dcterms:created>
  <dcterms:modified xsi:type="dcterms:W3CDTF">2024-11-30T02:50:01Z</dcterms:modified>
</cp:coreProperties>
</file>