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0" r:id="rId1"/>
  </p:sldMasterIdLst>
  <p:notesMasterIdLst>
    <p:notesMasterId r:id="rId57"/>
  </p:notesMasterIdLst>
  <p:sldIdLst>
    <p:sldId id="257" r:id="rId2"/>
    <p:sldId id="626" r:id="rId3"/>
    <p:sldId id="631" r:id="rId4"/>
    <p:sldId id="632" r:id="rId5"/>
    <p:sldId id="633" r:id="rId6"/>
    <p:sldId id="634" r:id="rId7"/>
    <p:sldId id="635" r:id="rId8"/>
    <p:sldId id="575" r:id="rId9"/>
    <p:sldId id="621" r:id="rId10"/>
    <p:sldId id="636" r:id="rId11"/>
    <p:sldId id="627" r:id="rId12"/>
    <p:sldId id="628" r:id="rId13"/>
    <p:sldId id="637" r:id="rId14"/>
    <p:sldId id="638" r:id="rId15"/>
    <p:sldId id="629" r:id="rId16"/>
    <p:sldId id="630" r:id="rId17"/>
    <p:sldId id="639" r:id="rId18"/>
    <p:sldId id="640" r:id="rId19"/>
    <p:sldId id="641" r:id="rId20"/>
    <p:sldId id="642" r:id="rId21"/>
    <p:sldId id="643" r:id="rId22"/>
    <p:sldId id="644" r:id="rId23"/>
    <p:sldId id="645" r:id="rId24"/>
    <p:sldId id="646" r:id="rId25"/>
    <p:sldId id="647" r:id="rId26"/>
    <p:sldId id="648" r:id="rId27"/>
    <p:sldId id="649" r:id="rId28"/>
    <p:sldId id="660" r:id="rId29"/>
    <p:sldId id="661" r:id="rId30"/>
    <p:sldId id="662" r:id="rId31"/>
    <p:sldId id="650" r:id="rId32"/>
    <p:sldId id="651" r:id="rId33"/>
    <p:sldId id="663" r:id="rId34"/>
    <p:sldId id="664" r:id="rId35"/>
    <p:sldId id="665" r:id="rId36"/>
    <p:sldId id="652" r:id="rId37"/>
    <p:sldId id="653" r:id="rId38"/>
    <p:sldId id="666" r:id="rId39"/>
    <p:sldId id="667" r:id="rId40"/>
    <p:sldId id="654" r:id="rId41"/>
    <p:sldId id="655" r:id="rId42"/>
    <p:sldId id="668" r:id="rId43"/>
    <p:sldId id="669" r:id="rId44"/>
    <p:sldId id="656" r:id="rId45"/>
    <p:sldId id="657" r:id="rId46"/>
    <p:sldId id="670" r:id="rId47"/>
    <p:sldId id="671" r:id="rId48"/>
    <p:sldId id="672" r:id="rId49"/>
    <p:sldId id="673" r:id="rId50"/>
    <p:sldId id="658" r:id="rId51"/>
    <p:sldId id="659" r:id="rId52"/>
    <p:sldId id="674" r:id="rId53"/>
    <p:sldId id="675" r:id="rId54"/>
    <p:sldId id="676" r:id="rId55"/>
    <p:sldId id="677" r:id="rId5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10"/>
    <p:restoredTop sz="94650"/>
  </p:normalViewPr>
  <p:slideViewPr>
    <p:cSldViewPr>
      <p:cViewPr varScale="1">
        <p:scale>
          <a:sx n="160" d="100"/>
          <a:sy n="160" d="100"/>
        </p:scale>
        <p:origin x="176" y="41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11/30/24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0562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67152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125770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67518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526037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695915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056015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72657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15793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37420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11/30/24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19794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11/30/24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96029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11/30/24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81402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11/30/24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24147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34634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11/30/24</a:t>
            </a:fld>
            <a:endParaRPr lang="en-US"/>
          </a:p>
        </p:txBody>
      </p:sp>
    </p:spTree>
    <p:extLst>
      <p:ext uri="{BB962C8B-B14F-4D97-AF65-F5344CB8AC3E}">
        <p14:creationId xmlns:p14="http://schemas.microsoft.com/office/powerpoint/2010/main" val="1496754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11/30/24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830040962"/>
      </p:ext>
    </p:extLst>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 id="2147484020" r:id="rId10"/>
    <p:sldLayoutId id="2147484021" r:id="rId11"/>
    <p:sldLayoutId id="2147484022" r:id="rId12"/>
    <p:sldLayoutId id="2147484023" r:id="rId13"/>
    <p:sldLayoutId id="2147484024" r:id="rId14"/>
    <p:sldLayoutId id="2147484025" r:id="rId15"/>
    <p:sldLayoutId id="2147484026"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17558" r="1289"/>
          <a:stretch/>
        </p:blipFill>
        <p:spPr>
          <a:xfrm>
            <a:off x="-180528" y="-35696"/>
            <a:ext cx="9505056" cy="5271742"/>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38621"/>
            <a:ext cx="3276600" cy="2123658"/>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The Benefits Of Setting Boundaries</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ID" dirty="0"/>
              <a:t>Setting a boundary helps to filter the necessary from the unnecessary so that you don't end up wasting your time or slaving away for others. </a:t>
            </a:r>
          </a:p>
        </p:txBody>
      </p:sp>
    </p:spTree>
    <p:extLst>
      <p:ext uri="{BB962C8B-B14F-4D97-AF65-F5344CB8AC3E}">
        <p14:creationId xmlns:p14="http://schemas.microsoft.com/office/powerpoint/2010/main" val="2469058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491630"/>
            <a:ext cx="6447501" cy="602382"/>
          </a:xfrm>
        </p:spPr>
        <p:txBody>
          <a:bodyPr>
            <a:normAutofit/>
          </a:bodyPr>
          <a:lstStyle/>
          <a:p>
            <a:r>
              <a:rPr lang="en-US" dirty="0"/>
              <a:t>Preserves Your Energy</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2" y="2139702"/>
            <a:ext cx="4431278" cy="2592288"/>
          </a:xfrm>
        </p:spPr>
        <p:txBody>
          <a:bodyPr>
            <a:normAutofit/>
          </a:bodyPr>
          <a:lstStyle/>
          <a:p>
            <a:r>
              <a:rPr lang="en-ID" dirty="0"/>
              <a:t>When you continuously jump through hoops for others, you are left with no time for self-care. </a:t>
            </a:r>
          </a:p>
        </p:txBody>
      </p:sp>
    </p:spTree>
    <p:extLst>
      <p:ext uri="{BB962C8B-B14F-4D97-AF65-F5344CB8AC3E}">
        <p14:creationId xmlns:p14="http://schemas.microsoft.com/office/powerpoint/2010/main" val="828365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ID" dirty="0"/>
              <a:t>You need time and energy for yourself—to do the things you love and to spend with people that you love. </a:t>
            </a:r>
          </a:p>
        </p:txBody>
      </p:sp>
    </p:spTree>
    <p:extLst>
      <p:ext uri="{BB962C8B-B14F-4D97-AF65-F5344CB8AC3E}">
        <p14:creationId xmlns:p14="http://schemas.microsoft.com/office/powerpoint/2010/main" val="2994396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998984"/>
            <a:ext cx="4176464" cy="1368152"/>
          </a:xfrm>
        </p:spPr>
        <p:txBody>
          <a:bodyPr anchor="ctr">
            <a:normAutofit/>
          </a:bodyPr>
          <a:lstStyle/>
          <a:p>
            <a:pPr algn="ctr"/>
            <a:r>
              <a:rPr lang="en-MY" dirty="0"/>
              <a:t>So, this means you can’t be giving it away just anyhow.</a:t>
            </a:r>
            <a:endParaRPr lang="en-ID" dirty="0"/>
          </a:p>
        </p:txBody>
      </p:sp>
      <p:pic>
        <p:nvPicPr>
          <p:cNvPr id="3074" name="Picture 2" descr="An Unscientific Perspective on Human Energy | by Jeremy Gardner | Medium">
            <a:extLst>
              <a:ext uri="{FF2B5EF4-FFF2-40B4-BE49-F238E27FC236}">
                <a16:creationId xmlns:a16="http://schemas.microsoft.com/office/drawing/2014/main" id="{BBC84128-03E3-1E4D-AB5B-CC2B0C82F6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7904" y="2439144"/>
            <a:ext cx="2540000" cy="142875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947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699542"/>
            <a:ext cx="5472608" cy="3744416"/>
          </a:xfrm>
        </p:spPr>
        <p:txBody>
          <a:bodyPr anchor="ctr">
            <a:normAutofit/>
          </a:bodyPr>
          <a:lstStyle/>
          <a:p>
            <a:pPr algn="ctr"/>
            <a:r>
              <a:rPr lang="en-MY" dirty="0"/>
              <a:t>You need to be present for the people in your life (partner, children, family, close friends, etc.) rather than wasting it listening to a </a:t>
            </a:r>
            <a:r>
              <a:rPr lang="en-MY" dirty="0" err="1"/>
              <a:t>neighbor</a:t>
            </a:r>
            <a:r>
              <a:rPr lang="en-MY" dirty="0"/>
              <a:t> vent about all of their bad decisions and the faults that they find in others, you inclusive.</a:t>
            </a:r>
            <a:endParaRPr lang="en-ID" dirty="0"/>
          </a:p>
        </p:txBody>
      </p:sp>
    </p:spTree>
    <p:extLst>
      <p:ext uri="{BB962C8B-B14F-4D97-AF65-F5344CB8AC3E}">
        <p14:creationId xmlns:p14="http://schemas.microsoft.com/office/powerpoint/2010/main" val="3292694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347614"/>
            <a:ext cx="6447501" cy="602382"/>
          </a:xfrm>
        </p:spPr>
        <p:txBody>
          <a:bodyPr>
            <a:normAutofit/>
          </a:bodyPr>
          <a:lstStyle/>
          <a:p>
            <a:r>
              <a:rPr lang="en-US" dirty="0"/>
              <a:t>Minimizes Resentment</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2" y="1995686"/>
            <a:ext cx="5079349" cy="2592288"/>
          </a:xfrm>
        </p:spPr>
        <p:txBody>
          <a:bodyPr>
            <a:normAutofit/>
          </a:bodyPr>
          <a:lstStyle/>
          <a:p>
            <a:r>
              <a:rPr lang="en-ID" dirty="0"/>
              <a:t>The feeling of being taken advantage of is usually the worst. You feel betrayed because you completely trusted the other person who abused their importance in the relationship. </a:t>
            </a:r>
          </a:p>
        </p:txBody>
      </p:sp>
    </p:spTree>
    <p:extLst>
      <p:ext uri="{BB962C8B-B14F-4D97-AF65-F5344CB8AC3E}">
        <p14:creationId xmlns:p14="http://schemas.microsoft.com/office/powerpoint/2010/main" val="201821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699542"/>
            <a:ext cx="4896544" cy="3744416"/>
          </a:xfrm>
        </p:spPr>
        <p:txBody>
          <a:bodyPr anchor="ctr">
            <a:normAutofit/>
          </a:bodyPr>
          <a:lstStyle/>
          <a:p>
            <a:pPr algn="ctr"/>
            <a:r>
              <a:rPr lang="en-ID" dirty="0"/>
              <a:t>It is not misplaced to be mad at yourself because you always have a hand in getting yourself trapped in a toxic and parasitic relationship. </a:t>
            </a:r>
          </a:p>
        </p:txBody>
      </p:sp>
    </p:spTree>
    <p:extLst>
      <p:ext uri="{BB962C8B-B14F-4D97-AF65-F5344CB8AC3E}">
        <p14:creationId xmlns:p14="http://schemas.microsoft.com/office/powerpoint/2010/main" val="2841396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699542"/>
            <a:ext cx="4608512" cy="3744416"/>
          </a:xfrm>
        </p:spPr>
        <p:txBody>
          <a:bodyPr anchor="ctr">
            <a:normAutofit/>
          </a:bodyPr>
          <a:lstStyle/>
          <a:p>
            <a:pPr algn="ctr"/>
            <a:r>
              <a:rPr lang="en-MY" dirty="0"/>
              <a:t>The moment you begin to say “yes” to every little demand of others, they begin to feel that you have all the time in the world.</a:t>
            </a:r>
            <a:endParaRPr lang="en-ID" dirty="0"/>
          </a:p>
        </p:txBody>
      </p:sp>
    </p:spTree>
    <p:extLst>
      <p:ext uri="{BB962C8B-B14F-4D97-AF65-F5344CB8AC3E}">
        <p14:creationId xmlns:p14="http://schemas.microsoft.com/office/powerpoint/2010/main" val="101644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699542"/>
            <a:ext cx="4752528" cy="3744416"/>
          </a:xfrm>
        </p:spPr>
        <p:txBody>
          <a:bodyPr anchor="ctr">
            <a:normAutofit/>
          </a:bodyPr>
          <a:lstStyle/>
          <a:p>
            <a:pPr algn="ctr"/>
            <a:r>
              <a:rPr lang="en-ID" dirty="0"/>
              <a:t>Until you eventually grow very resentful that you are even involved in whatever you've gotten yourself into in the first place. </a:t>
            </a:r>
          </a:p>
        </p:txBody>
      </p:sp>
    </p:spTree>
    <p:extLst>
      <p:ext uri="{BB962C8B-B14F-4D97-AF65-F5344CB8AC3E}">
        <p14:creationId xmlns:p14="http://schemas.microsoft.com/office/powerpoint/2010/main" val="1182085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699542"/>
            <a:ext cx="4464496" cy="3744416"/>
          </a:xfrm>
        </p:spPr>
        <p:txBody>
          <a:bodyPr anchor="ctr">
            <a:normAutofit/>
          </a:bodyPr>
          <a:lstStyle/>
          <a:p>
            <a:pPr algn="ctr"/>
            <a:r>
              <a:rPr lang="en-MY" dirty="0"/>
              <a:t>All you need to do is just say “no” to demands that don’t concern or affect you. It’s that easy.</a:t>
            </a:r>
            <a:endParaRPr lang="en-ID" dirty="0"/>
          </a:p>
        </p:txBody>
      </p:sp>
    </p:spTree>
    <p:extLst>
      <p:ext uri="{BB962C8B-B14F-4D97-AF65-F5344CB8AC3E}">
        <p14:creationId xmlns:p14="http://schemas.microsoft.com/office/powerpoint/2010/main" val="3026634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ID" dirty="0"/>
              <a:t>Boundaries refer to imaginary partitions that differentiate your feelings, emotions, thoughts, body, responsibilities, and needs from others. </a:t>
            </a:r>
          </a:p>
        </p:txBody>
      </p:sp>
    </p:spTree>
    <p:extLst>
      <p:ext uri="{BB962C8B-B14F-4D97-AF65-F5344CB8AC3E}">
        <p14:creationId xmlns:p14="http://schemas.microsoft.com/office/powerpoint/2010/main" val="2066883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15566"/>
            <a:ext cx="4752528" cy="1368152"/>
          </a:xfrm>
        </p:spPr>
        <p:txBody>
          <a:bodyPr anchor="ctr">
            <a:normAutofit/>
          </a:bodyPr>
          <a:lstStyle/>
          <a:p>
            <a:pPr algn="ctr"/>
            <a:r>
              <a:rPr lang="en-ID" dirty="0"/>
              <a:t>Don’t worry, this is not a call to turn every demand from others down. </a:t>
            </a:r>
          </a:p>
        </p:txBody>
      </p:sp>
      <p:pic>
        <p:nvPicPr>
          <p:cNvPr id="4098" name="Picture 2" descr="Don't Worry&quot; Images – Browse 131 Stock Photos, Vectors, and Video | Adobe  Stock">
            <a:extLst>
              <a:ext uri="{FF2B5EF4-FFF2-40B4-BE49-F238E27FC236}">
                <a16:creationId xmlns:a16="http://schemas.microsoft.com/office/drawing/2014/main" id="{22F7E885-7EA2-294A-8119-5C476E17EC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4972" y="2283718"/>
            <a:ext cx="2585864" cy="155151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2108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1296144"/>
          </a:xfrm>
        </p:spPr>
        <p:txBody>
          <a:bodyPr anchor="ctr">
            <a:normAutofit/>
          </a:bodyPr>
          <a:lstStyle/>
          <a:p>
            <a:pPr algn="ctr"/>
            <a:r>
              <a:rPr lang="en-ID" dirty="0"/>
              <a:t>Reserve your strength and energy for that time. </a:t>
            </a:r>
          </a:p>
        </p:txBody>
      </p:sp>
      <p:pic>
        <p:nvPicPr>
          <p:cNvPr id="5122" name="Picture 2" descr="Strength vs. Power: Know The Difference to Pick What's Best For You! –  DMoose">
            <a:extLst>
              <a:ext uri="{FF2B5EF4-FFF2-40B4-BE49-F238E27FC236}">
                <a16:creationId xmlns:a16="http://schemas.microsoft.com/office/drawing/2014/main" id="{57407D1C-EC5E-DA4D-96B2-8C4A0CF108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7163" y="2139702"/>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663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 calcmode="lin" valueType="num">
                                      <p:cBhvr additive="base">
                                        <p:cTn id="10" dur="500" fill="hold"/>
                                        <p:tgtEl>
                                          <p:spTgt spid="5122"/>
                                        </p:tgtEl>
                                        <p:attrNameLst>
                                          <p:attrName>ppt_x</p:attrName>
                                        </p:attrNameLst>
                                      </p:cBhvr>
                                      <p:tavLst>
                                        <p:tav tm="0">
                                          <p:val>
                                            <p:strVal val="#ppt_x"/>
                                          </p:val>
                                        </p:tav>
                                        <p:tav tm="100000">
                                          <p:val>
                                            <p:strVal val="#ppt_x"/>
                                          </p:val>
                                        </p:tav>
                                      </p:tavLst>
                                    </p:anim>
                                    <p:anim calcmode="lin" valueType="num">
                                      <p:cBhvr additive="base">
                                        <p:cTn id="11"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MY" dirty="0"/>
              <a:t>Until then, pause to think about how your time and energy are being spent.</a:t>
            </a:r>
            <a:endParaRPr lang="en-ID" dirty="0"/>
          </a:p>
        </p:txBody>
      </p:sp>
    </p:spTree>
    <p:extLst>
      <p:ext uri="{BB962C8B-B14F-4D97-AF65-F5344CB8AC3E}">
        <p14:creationId xmlns:p14="http://schemas.microsoft.com/office/powerpoint/2010/main" val="14805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699542"/>
            <a:ext cx="5040560" cy="3744416"/>
          </a:xfrm>
        </p:spPr>
        <p:txBody>
          <a:bodyPr anchor="ctr">
            <a:normAutofit/>
          </a:bodyPr>
          <a:lstStyle/>
          <a:p>
            <a:pPr algn="ctr"/>
            <a:r>
              <a:rPr lang="en-ID" dirty="0"/>
              <a:t>Of course, being a good person to others is self-satisfactory. However, trust yourself to make the right call at all times because it is very easy to decipher. </a:t>
            </a:r>
          </a:p>
        </p:txBody>
      </p:sp>
    </p:spTree>
    <p:extLst>
      <p:ext uri="{BB962C8B-B14F-4D97-AF65-F5344CB8AC3E}">
        <p14:creationId xmlns:p14="http://schemas.microsoft.com/office/powerpoint/2010/main" val="428790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ID" dirty="0"/>
              <a:t>The issue just lies in learning to say no. However, you have to do it, or else you become very resentful. </a:t>
            </a:r>
          </a:p>
        </p:txBody>
      </p:sp>
    </p:spTree>
    <p:extLst>
      <p:ext uri="{BB962C8B-B14F-4D97-AF65-F5344CB8AC3E}">
        <p14:creationId xmlns:p14="http://schemas.microsoft.com/office/powerpoint/2010/main" val="2063825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936104"/>
            <a:ext cx="4608512" cy="1368152"/>
          </a:xfrm>
        </p:spPr>
        <p:txBody>
          <a:bodyPr anchor="ctr">
            <a:normAutofit/>
          </a:bodyPr>
          <a:lstStyle/>
          <a:p>
            <a:pPr algn="ctr"/>
            <a:r>
              <a:rPr lang="en-MY" dirty="0"/>
              <a:t>So, set boundaries today to prevent resentment from taking over.</a:t>
            </a:r>
            <a:endParaRPr lang="en-ID" dirty="0"/>
          </a:p>
        </p:txBody>
      </p:sp>
      <p:pic>
        <p:nvPicPr>
          <p:cNvPr id="6146" name="Picture 2" descr="What You Need To Know About Emotional Boundaries | Lukin Center for  Psychotherapy">
            <a:extLst>
              <a:ext uri="{FF2B5EF4-FFF2-40B4-BE49-F238E27FC236}">
                <a16:creationId xmlns:a16="http://schemas.microsoft.com/office/drawing/2014/main" id="{45AA5B3C-E2B9-AA4B-AC32-AF8538DD5E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7690" y="2304256"/>
            <a:ext cx="2560427"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09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 calcmode="lin" valueType="num">
                                      <p:cBhvr additive="base">
                                        <p:cTn id="10" dur="500" fill="hold"/>
                                        <p:tgtEl>
                                          <p:spTgt spid="6146"/>
                                        </p:tgtEl>
                                        <p:attrNameLst>
                                          <p:attrName>ppt_x</p:attrName>
                                        </p:attrNameLst>
                                      </p:cBhvr>
                                      <p:tavLst>
                                        <p:tav tm="0">
                                          <p:val>
                                            <p:strVal val="#ppt_x"/>
                                          </p:val>
                                        </p:tav>
                                        <p:tav tm="100000">
                                          <p:val>
                                            <p:strVal val="#ppt_x"/>
                                          </p:val>
                                        </p:tav>
                                      </p:tavLst>
                                    </p:anim>
                                    <p:anim calcmode="lin" valueType="num">
                                      <p:cBhvr additive="base">
                                        <p:cTn id="11"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987574"/>
            <a:ext cx="6447501" cy="1034430"/>
          </a:xfrm>
        </p:spPr>
        <p:txBody>
          <a:bodyPr>
            <a:normAutofit/>
          </a:bodyPr>
          <a:lstStyle/>
          <a:p>
            <a:r>
              <a:rPr lang="en-US" dirty="0"/>
              <a:t>Lets You Be Present For Those</a:t>
            </a:r>
            <a:br>
              <a:rPr lang="en-US" dirty="0"/>
            </a:br>
            <a:r>
              <a:rPr lang="en-US" dirty="0"/>
              <a:t>You Care About</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3" y="2067694"/>
            <a:ext cx="4071238" cy="2592288"/>
          </a:xfrm>
        </p:spPr>
        <p:txBody>
          <a:bodyPr>
            <a:normAutofit/>
          </a:bodyPr>
          <a:lstStyle/>
          <a:p>
            <a:r>
              <a:rPr lang="en-ID" dirty="0"/>
              <a:t>When the opportunity presents itself, you are always excited to show them how much you love them. </a:t>
            </a:r>
          </a:p>
        </p:txBody>
      </p:sp>
    </p:spTree>
    <p:extLst>
      <p:ext uri="{BB962C8B-B14F-4D97-AF65-F5344CB8AC3E}">
        <p14:creationId xmlns:p14="http://schemas.microsoft.com/office/powerpoint/2010/main" val="4017646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699542"/>
            <a:ext cx="4752528" cy="3744416"/>
          </a:xfrm>
        </p:spPr>
        <p:txBody>
          <a:bodyPr anchor="ctr">
            <a:normAutofit/>
          </a:bodyPr>
          <a:lstStyle/>
          <a:p>
            <a:pPr algn="ctr"/>
            <a:r>
              <a:rPr lang="en-ID" dirty="0"/>
              <a:t>However, the problem arises when you have too much going on to be there when it matters because you have made promises to do unimportant things. </a:t>
            </a:r>
          </a:p>
        </p:txBody>
      </p:sp>
    </p:spTree>
    <p:extLst>
      <p:ext uri="{BB962C8B-B14F-4D97-AF65-F5344CB8AC3E}">
        <p14:creationId xmlns:p14="http://schemas.microsoft.com/office/powerpoint/2010/main" val="658386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ID" dirty="0"/>
              <a:t>This way, if you are well-rested and have time on your hands, you can call whomever you like to volunteer your time. </a:t>
            </a:r>
          </a:p>
        </p:txBody>
      </p:sp>
    </p:spTree>
    <p:extLst>
      <p:ext uri="{BB962C8B-B14F-4D97-AF65-F5344CB8AC3E}">
        <p14:creationId xmlns:p14="http://schemas.microsoft.com/office/powerpoint/2010/main" val="4157084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699542"/>
            <a:ext cx="5040560" cy="3744416"/>
          </a:xfrm>
        </p:spPr>
        <p:txBody>
          <a:bodyPr anchor="ctr">
            <a:normAutofit/>
          </a:bodyPr>
          <a:lstStyle/>
          <a:p>
            <a:pPr algn="ctr"/>
            <a:r>
              <a:rPr lang="en-ID" dirty="0"/>
              <a:t>However, if you under-set boundaries, you won’t be present for people you love or even show up drained and very tired. </a:t>
            </a:r>
          </a:p>
        </p:txBody>
      </p:sp>
    </p:spTree>
    <p:extLst>
      <p:ext uri="{BB962C8B-B14F-4D97-AF65-F5344CB8AC3E}">
        <p14:creationId xmlns:p14="http://schemas.microsoft.com/office/powerpoint/2010/main" val="2729791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915566"/>
            <a:ext cx="4896544" cy="1152128"/>
          </a:xfrm>
        </p:spPr>
        <p:txBody>
          <a:bodyPr anchor="ctr">
            <a:normAutofit/>
          </a:bodyPr>
          <a:lstStyle/>
          <a:p>
            <a:pPr algn="ctr"/>
            <a:r>
              <a:rPr lang="en-ID" dirty="0"/>
              <a:t>They come in different forms, depending on your target. </a:t>
            </a:r>
          </a:p>
        </p:txBody>
      </p:sp>
      <p:pic>
        <p:nvPicPr>
          <p:cNvPr id="1026" name="Picture 2" descr="6 Ways to Set Healthy Boundaries at Work, Remotely">
            <a:extLst>
              <a:ext uri="{FF2B5EF4-FFF2-40B4-BE49-F238E27FC236}">
                <a16:creationId xmlns:a16="http://schemas.microsoft.com/office/drawing/2014/main" id="{5EAC4277-071D-1044-96E9-43476F8BC1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179" y="2209550"/>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1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80120"/>
            <a:ext cx="4752528" cy="1080120"/>
          </a:xfrm>
        </p:spPr>
        <p:txBody>
          <a:bodyPr anchor="ctr">
            <a:normAutofit/>
          </a:bodyPr>
          <a:lstStyle/>
          <a:p>
            <a:pPr algn="ctr"/>
            <a:r>
              <a:rPr lang="en-MY" dirty="0"/>
              <a:t>It’s your choice to be a superhero or an unreliable person.</a:t>
            </a:r>
            <a:endParaRPr lang="en-ID" dirty="0"/>
          </a:p>
        </p:txBody>
      </p:sp>
      <p:pic>
        <p:nvPicPr>
          <p:cNvPr id="7170" name="Picture 2" descr="Beneran Ada Lho! 5 Superhero Ini Muncul di Kehidupan Nyata">
            <a:extLst>
              <a:ext uri="{FF2B5EF4-FFF2-40B4-BE49-F238E27FC236}">
                <a16:creationId xmlns:a16="http://schemas.microsoft.com/office/drawing/2014/main" id="{4B7FC936-8971-6A4C-A4F5-01FA3F51D9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7163" y="2232248"/>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9030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7170"/>
                                        </p:tgtEl>
                                        <p:attrNameLst>
                                          <p:attrName>style.visibility</p:attrName>
                                        </p:attrNameLst>
                                      </p:cBhvr>
                                      <p:to>
                                        <p:strVal val="visible"/>
                                      </p:to>
                                    </p:set>
                                    <p:anim calcmode="lin" valueType="num">
                                      <p:cBhvr additive="base">
                                        <p:cTn id="10" dur="500" fill="hold"/>
                                        <p:tgtEl>
                                          <p:spTgt spid="7170"/>
                                        </p:tgtEl>
                                        <p:attrNameLst>
                                          <p:attrName>ppt_x</p:attrName>
                                        </p:attrNameLst>
                                      </p:cBhvr>
                                      <p:tavLst>
                                        <p:tav tm="0">
                                          <p:val>
                                            <p:strVal val="#ppt_x"/>
                                          </p:val>
                                        </p:tav>
                                        <p:tav tm="100000">
                                          <p:val>
                                            <p:strVal val="#ppt_x"/>
                                          </p:val>
                                        </p:tav>
                                      </p:tavLst>
                                    </p:anim>
                                    <p:anim calcmode="lin" valueType="num">
                                      <p:cBhvr additive="base">
                                        <p:cTn id="11"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347614"/>
            <a:ext cx="6447501" cy="602382"/>
          </a:xfrm>
        </p:spPr>
        <p:txBody>
          <a:bodyPr>
            <a:normAutofit/>
          </a:bodyPr>
          <a:lstStyle/>
          <a:p>
            <a:r>
              <a:rPr lang="en-US" dirty="0"/>
              <a:t>Increases Relationship Longevity</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3" y="1995686"/>
            <a:ext cx="4071238" cy="2592288"/>
          </a:xfrm>
        </p:spPr>
        <p:txBody>
          <a:bodyPr>
            <a:normAutofit/>
          </a:bodyPr>
          <a:lstStyle/>
          <a:p>
            <a:r>
              <a:rPr lang="en-ID" dirty="0"/>
              <a:t>Setting boundaries helps to keep relationships healthy. Without them, relationships become unruly and messy. </a:t>
            </a:r>
          </a:p>
        </p:txBody>
      </p:sp>
    </p:spTree>
    <p:extLst>
      <p:ext uri="{BB962C8B-B14F-4D97-AF65-F5344CB8AC3E}">
        <p14:creationId xmlns:p14="http://schemas.microsoft.com/office/powerpoint/2010/main" val="149880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699542"/>
            <a:ext cx="5328592" cy="3744416"/>
          </a:xfrm>
        </p:spPr>
        <p:txBody>
          <a:bodyPr anchor="ctr">
            <a:normAutofit/>
          </a:bodyPr>
          <a:lstStyle/>
          <a:p>
            <a:pPr algn="ctr"/>
            <a:r>
              <a:rPr lang="en-ID" dirty="0"/>
              <a:t>By protecting your own energy and reducing any future possibilities for growing resentment, you are building the expectation that you don’t live for others. </a:t>
            </a:r>
          </a:p>
        </p:txBody>
      </p:sp>
    </p:spTree>
    <p:extLst>
      <p:ext uri="{BB962C8B-B14F-4D97-AF65-F5344CB8AC3E}">
        <p14:creationId xmlns:p14="http://schemas.microsoft.com/office/powerpoint/2010/main" val="4206750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MY" dirty="0"/>
              <a:t>Once others in your life can get this, then, there will be one less thing to quarrel over.</a:t>
            </a:r>
            <a:endParaRPr lang="en-ID" dirty="0"/>
          </a:p>
        </p:txBody>
      </p:sp>
    </p:spTree>
    <p:extLst>
      <p:ext uri="{BB962C8B-B14F-4D97-AF65-F5344CB8AC3E}">
        <p14:creationId xmlns:p14="http://schemas.microsoft.com/office/powerpoint/2010/main" val="1536060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ID" dirty="0"/>
              <a:t>Also, they won’t have false hopes or assumptions about you and your time. </a:t>
            </a:r>
          </a:p>
        </p:txBody>
      </p:sp>
    </p:spTree>
    <p:extLst>
      <p:ext uri="{BB962C8B-B14F-4D97-AF65-F5344CB8AC3E}">
        <p14:creationId xmlns:p14="http://schemas.microsoft.com/office/powerpoint/2010/main" val="3039142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699542"/>
            <a:ext cx="5328592" cy="3744416"/>
          </a:xfrm>
        </p:spPr>
        <p:txBody>
          <a:bodyPr anchor="ctr">
            <a:normAutofit/>
          </a:bodyPr>
          <a:lstStyle/>
          <a:p>
            <a:pPr algn="ctr"/>
            <a:r>
              <a:rPr lang="en-ID" dirty="0"/>
              <a:t>The combination of realistic expectations and not being taken advantage of leads to happier relationships that can last a lifetime. </a:t>
            </a:r>
          </a:p>
        </p:txBody>
      </p:sp>
    </p:spTree>
    <p:extLst>
      <p:ext uri="{BB962C8B-B14F-4D97-AF65-F5344CB8AC3E}">
        <p14:creationId xmlns:p14="http://schemas.microsoft.com/office/powerpoint/2010/main" val="848724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347614"/>
            <a:ext cx="6447501" cy="602382"/>
          </a:xfrm>
        </p:spPr>
        <p:txBody>
          <a:bodyPr>
            <a:normAutofit/>
          </a:bodyPr>
          <a:lstStyle/>
          <a:p>
            <a:r>
              <a:rPr lang="en-US" dirty="0"/>
              <a:t>Weeds Out Toxic Relationships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3" y="1995686"/>
            <a:ext cx="3783206" cy="2592288"/>
          </a:xfrm>
        </p:spPr>
        <p:txBody>
          <a:bodyPr>
            <a:normAutofit/>
          </a:bodyPr>
          <a:lstStyle/>
          <a:p>
            <a:r>
              <a:rPr lang="en-ID" dirty="0"/>
              <a:t>It is important to note that not all of your relationships are going to survive your boundaries. </a:t>
            </a:r>
          </a:p>
        </p:txBody>
      </p:sp>
    </p:spTree>
    <p:extLst>
      <p:ext uri="{BB962C8B-B14F-4D97-AF65-F5344CB8AC3E}">
        <p14:creationId xmlns:p14="http://schemas.microsoft.com/office/powerpoint/2010/main" val="3321468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ID" dirty="0"/>
              <a:t>So, it is time to come to the realization that some of your friends are only friends with you because you say “yes” to their every demand. </a:t>
            </a:r>
          </a:p>
        </p:txBody>
      </p:sp>
    </p:spTree>
    <p:extLst>
      <p:ext uri="{BB962C8B-B14F-4D97-AF65-F5344CB8AC3E}">
        <p14:creationId xmlns:p14="http://schemas.microsoft.com/office/powerpoint/2010/main" val="231807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699542"/>
            <a:ext cx="5184576" cy="3744416"/>
          </a:xfrm>
        </p:spPr>
        <p:txBody>
          <a:bodyPr anchor="ctr">
            <a:normAutofit/>
          </a:bodyPr>
          <a:lstStyle/>
          <a:p>
            <a:pPr algn="ctr"/>
            <a:r>
              <a:rPr lang="en-ID" dirty="0"/>
              <a:t>If you’re friends with people who don’t like an arrangement where you enjoy yourself instead of slaving away for them, note that they aren’t really your friends. </a:t>
            </a:r>
          </a:p>
        </p:txBody>
      </p:sp>
    </p:spTree>
    <p:extLst>
      <p:ext uri="{BB962C8B-B14F-4D97-AF65-F5344CB8AC3E}">
        <p14:creationId xmlns:p14="http://schemas.microsoft.com/office/powerpoint/2010/main" val="76383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699542"/>
            <a:ext cx="5184576" cy="3744416"/>
          </a:xfrm>
        </p:spPr>
        <p:txBody>
          <a:bodyPr anchor="ctr">
            <a:normAutofit/>
          </a:bodyPr>
          <a:lstStyle/>
          <a:p>
            <a:pPr algn="ctr"/>
            <a:r>
              <a:rPr lang="en-ID" dirty="0"/>
              <a:t>You deserve relationships—be they friendships, professional connections, or romantic bonds—that don’t demand everything from you while offering little in return. </a:t>
            </a:r>
          </a:p>
        </p:txBody>
      </p:sp>
    </p:spTree>
    <p:extLst>
      <p:ext uri="{BB962C8B-B14F-4D97-AF65-F5344CB8AC3E}">
        <p14:creationId xmlns:p14="http://schemas.microsoft.com/office/powerpoint/2010/main" val="154929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ID" dirty="0"/>
              <a:t>However, a common attribute of boundaries is that they help to protect you from poor treatment or situations. </a:t>
            </a:r>
            <a:r>
              <a:rPr lang="en-MY" dirty="0"/>
              <a:t>They refer to the decisions that you deliberately make out of self-love and compassion.</a:t>
            </a:r>
            <a:endParaRPr lang="en-ID" dirty="0"/>
          </a:p>
        </p:txBody>
      </p:sp>
    </p:spTree>
    <p:extLst>
      <p:ext uri="{BB962C8B-B14F-4D97-AF65-F5344CB8AC3E}">
        <p14:creationId xmlns:p14="http://schemas.microsoft.com/office/powerpoint/2010/main" val="3750162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131590"/>
            <a:ext cx="6447501" cy="602382"/>
          </a:xfrm>
        </p:spPr>
        <p:txBody>
          <a:bodyPr>
            <a:normAutofit/>
          </a:bodyPr>
          <a:lstStyle/>
          <a:p>
            <a:r>
              <a:rPr lang="en-US" dirty="0"/>
              <a:t>Solidifies Abundance Mindset</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2" y="1779662"/>
            <a:ext cx="5439389" cy="2592288"/>
          </a:xfrm>
        </p:spPr>
        <p:txBody>
          <a:bodyPr>
            <a:normAutofit/>
          </a:bodyPr>
          <a:lstStyle/>
          <a:p>
            <a:r>
              <a:rPr lang="en-MY" dirty="0"/>
              <a:t>An abundance mindset is rooted in the belief that there are plenty of opportunities, people, resources, and moments of happiness available for everyone.</a:t>
            </a:r>
            <a:r>
              <a:rPr lang="en-ID" dirty="0"/>
              <a:t> </a:t>
            </a:r>
          </a:p>
        </p:txBody>
      </p:sp>
    </p:spTree>
    <p:extLst>
      <p:ext uri="{BB962C8B-B14F-4D97-AF65-F5344CB8AC3E}">
        <p14:creationId xmlns:p14="http://schemas.microsoft.com/office/powerpoint/2010/main" val="4015940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699542"/>
            <a:ext cx="4752528" cy="3744416"/>
          </a:xfrm>
        </p:spPr>
        <p:txBody>
          <a:bodyPr anchor="ctr">
            <a:normAutofit/>
          </a:bodyPr>
          <a:lstStyle/>
          <a:p>
            <a:pPr algn="ctr"/>
            <a:r>
              <a:rPr lang="en-MY" dirty="0"/>
              <a:t>However, when you cling to toxic relationships out of fear of losing something or being alone, you begin to operate from a scarcity mindset.</a:t>
            </a:r>
            <a:r>
              <a:rPr lang="en-ID" dirty="0"/>
              <a:t> </a:t>
            </a:r>
          </a:p>
        </p:txBody>
      </p:sp>
    </p:spTree>
    <p:extLst>
      <p:ext uri="{BB962C8B-B14F-4D97-AF65-F5344CB8AC3E}">
        <p14:creationId xmlns:p14="http://schemas.microsoft.com/office/powerpoint/2010/main" val="2923646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699542"/>
            <a:ext cx="4752528" cy="3744416"/>
          </a:xfrm>
        </p:spPr>
        <p:txBody>
          <a:bodyPr anchor="ctr">
            <a:normAutofit/>
          </a:bodyPr>
          <a:lstStyle/>
          <a:p>
            <a:pPr algn="ctr"/>
            <a:r>
              <a:rPr lang="en-MY" dirty="0"/>
              <a:t>Boundaries naturally align with an abundance mindset. When you set boundaries with someone who resists them repeatedly, it’s a sign that the relationship is not healthy. </a:t>
            </a:r>
            <a:endParaRPr lang="en-ID" dirty="0"/>
          </a:p>
        </p:txBody>
      </p:sp>
    </p:spTree>
    <p:extLst>
      <p:ext uri="{BB962C8B-B14F-4D97-AF65-F5344CB8AC3E}">
        <p14:creationId xmlns:p14="http://schemas.microsoft.com/office/powerpoint/2010/main" val="1570161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699542"/>
            <a:ext cx="5328592" cy="3744416"/>
          </a:xfrm>
        </p:spPr>
        <p:txBody>
          <a:bodyPr anchor="ctr">
            <a:normAutofit/>
          </a:bodyPr>
          <a:lstStyle/>
          <a:p>
            <a:pPr algn="ctr"/>
            <a:r>
              <a:rPr lang="en-MY" dirty="0"/>
              <a:t>With an abundance mindset, you realize that your worth is not tied to any one person or situation and that letting go creates space for more fulfilling connections and opportunities.</a:t>
            </a:r>
            <a:endParaRPr lang="en-ID" dirty="0"/>
          </a:p>
        </p:txBody>
      </p:sp>
    </p:spTree>
    <p:extLst>
      <p:ext uri="{BB962C8B-B14F-4D97-AF65-F5344CB8AC3E}">
        <p14:creationId xmlns:p14="http://schemas.microsoft.com/office/powerpoint/2010/main" val="29037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131590"/>
            <a:ext cx="6447501" cy="602382"/>
          </a:xfrm>
        </p:spPr>
        <p:txBody>
          <a:bodyPr>
            <a:normAutofit/>
          </a:bodyPr>
          <a:lstStyle/>
          <a:p>
            <a:r>
              <a:rPr lang="en-US" dirty="0"/>
              <a:t>Sets A Precedent With Others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3" y="1779662"/>
            <a:ext cx="3711198" cy="2592288"/>
          </a:xfrm>
        </p:spPr>
        <p:txBody>
          <a:bodyPr>
            <a:normAutofit/>
          </a:bodyPr>
          <a:lstStyle/>
          <a:p>
            <a:r>
              <a:rPr lang="en-MY" dirty="0"/>
              <a:t>One of the most profound long-term benefits of setting boundaries is the precedent it sets for how others interact with you. </a:t>
            </a:r>
            <a:endParaRPr lang="en-ID" dirty="0"/>
          </a:p>
        </p:txBody>
      </p:sp>
    </p:spTree>
    <p:extLst>
      <p:ext uri="{BB962C8B-B14F-4D97-AF65-F5344CB8AC3E}">
        <p14:creationId xmlns:p14="http://schemas.microsoft.com/office/powerpoint/2010/main" val="1097097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699542"/>
            <a:ext cx="4464496" cy="3744416"/>
          </a:xfrm>
        </p:spPr>
        <p:txBody>
          <a:bodyPr anchor="ctr">
            <a:normAutofit/>
          </a:bodyPr>
          <a:lstStyle/>
          <a:p>
            <a:pPr algn="ctr"/>
            <a:r>
              <a:rPr lang="en-MY" dirty="0"/>
              <a:t>People will begin to approach you with respect and thoughtfulness, knowing that you have standards and won’t accept anything less.</a:t>
            </a:r>
            <a:endParaRPr lang="en-ID" dirty="0"/>
          </a:p>
        </p:txBody>
      </p:sp>
    </p:spTree>
    <p:extLst>
      <p:ext uri="{BB962C8B-B14F-4D97-AF65-F5344CB8AC3E}">
        <p14:creationId xmlns:p14="http://schemas.microsoft.com/office/powerpoint/2010/main" val="1173033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699542"/>
            <a:ext cx="4896544" cy="3744416"/>
          </a:xfrm>
        </p:spPr>
        <p:txBody>
          <a:bodyPr anchor="ctr">
            <a:normAutofit/>
          </a:bodyPr>
          <a:lstStyle/>
          <a:p>
            <a:pPr algn="ctr"/>
            <a:r>
              <a:rPr lang="en-MY" dirty="0"/>
              <a:t>On the flip side, when you allow others to disregard your boundaries, you risk becoming known as someone who always says “yes,” no matter the circumstances. </a:t>
            </a:r>
            <a:endParaRPr lang="en-ID" dirty="0"/>
          </a:p>
        </p:txBody>
      </p:sp>
    </p:spTree>
    <p:extLst>
      <p:ext uri="{BB962C8B-B14F-4D97-AF65-F5344CB8AC3E}">
        <p14:creationId xmlns:p14="http://schemas.microsoft.com/office/powerpoint/2010/main" val="1936233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MY" dirty="0"/>
              <a:t>By shifting your approach and enforcing firm boundaries, you change the narrative.</a:t>
            </a:r>
            <a:r>
              <a:rPr lang="en-ID" dirty="0"/>
              <a:t> </a:t>
            </a:r>
          </a:p>
        </p:txBody>
      </p:sp>
    </p:spTree>
    <p:extLst>
      <p:ext uri="{BB962C8B-B14F-4D97-AF65-F5344CB8AC3E}">
        <p14:creationId xmlns:p14="http://schemas.microsoft.com/office/powerpoint/2010/main" val="3734711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699542"/>
            <a:ext cx="4752528" cy="3744416"/>
          </a:xfrm>
        </p:spPr>
        <p:txBody>
          <a:bodyPr anchor="ctr">
            <a:normAutofit/>
          </a:bodyPr>
          <a:lstStyle/>
          <a:p>
            <a:pPr algn="ctr"/>
            <a:r>
              <a:rPr lang="en-MY" dirty="0"/>
              <a:t>For example, when someone requests your help or attention, they’ll know it’s not an automatic “yes” but rather something you thoughtfully consider. </a:t>
            </a:r>
            <a:endParaRPr lang="en-ID" dirty="0"/>
          </a:p>
        </p:txBody>
      </p:sp>
    </p:spTree>
    <p:extLst>
      <p:ext uri="{BB962C8B-B14F-4D97-AF65-F5344CB8AC3E}">
        <p14:creationId xmlns:p14="http://schemas.microsoft.com/office/powerpoint/2010/main" val="415036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19982"/>
            <a:ext cx="4752528" cy="1224136"/>
          </a:xfrm>
        </p:spPr>
        <p:txBody>
          <a:bodyPr anchor="ctr">
            <a:normAutofit/>
          </a:bodyPr>
          <a:lstStyle/>
          <a:p>
            <a:pPr algn="ctr"/>
            <a:r>
              <a:rPr lang="en-MY" dirty="0"/>
              <a:t>This makes your contributions even more impactful and meaningful.</a:t>
            </a:r>
            <a:endParaRPr lang="en-ID" dirty="0"/>
          </a:p>
        </p:txBody>
      </p:sp>
      <p:pic>
        <p:nvPicPr>
          <p:cNvPr id="8194" name="Picture 2" descr="Training With Storytelling: 3 Timeless Narrative Models">
            <a:extLst>
              <a:ext uri="{FF2B5EF4-FFF2-40B4-BE49-F238E27FC236}">
                <a16:creationId xmlns:a16="http://schemas.microsoft.com/office/drawing/2014/main" id="{E2FC78DC-3CDB-CC40-B5BA-492BA50EE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0016" y="2290247"/>
            <a:ext cx="2555776" cy="1433631"/>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0064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8194"/>
                                        </p:tgtEl>
                                        <p:attrNameLst>
                                          <p:attrName>style.visibility</p:attrName>
                                        </p:attrNameLst>
                                      </p:cBhvr>
                                      <p:to>
                                        <p:strVal val="visible"/>
                                      </p:to>
                                    </p:set>
                                    <p:anim calcmode="lin" valueType="num">
                                      <p:cBhvr additive="base">
                                        <p:cTn id="10" dur="500" fill="hold"/>
                                        <p:tgtEl>
                                          <p:spTgt spid="8194"/>
                                        </p:tgtEl>
                                        <p:attrNameLst>
                                          <p:attrName>ppt_x</p:attrName>
                                        </p:attrNameLst>
                                      </p:cBhvr>
                                      <p:tavLst>
                                        <p:tav tm="0">
                                          <p:val>
                                            <p:strVal val="#ppt_x"/>
                                          </p:val>
                                        </p:tav>
                                        <p:tav tm="100000">
                                          <p:val>
                                            <p:strVal val="#ppt_x"/>
                                          </p:val>
                                        </p:tav>
                                      </p:tavLst>
                                    </p:anim>
                                    <p:anim calcmode="lin" valueType="num">
                                      <p:cBhvr additive="base">
                                        <p:cTn id="11"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203598"/>
            <a:ext cx="4032448" cy="2736304"/>
          </a:xfrm>
        </p:spPr>
        <p:txBody>
          <a:bodyPr anchor="ctr">
            <a:normAutofit/>
          </a:bodyPr>
          <a:lstStyle/>
          <a:p>
            <a:pPr algn="ctr"/>
            <a:r>
              <a:rPr lang="en-ID" dirty="0"/>
              <a:t>Usually, when you set a boundary, it is meant to happen more than once. </a:t>
            </a:r>
          </a:p>
        </p:txBody>
      </p:sp>
    </p:spTree>
    <p:extLst>
      <p:ext uri="{BB962C8B-B14F-4D97-AF65-F5344CB8AC3E}">
        <p14:creationId xmlns:p14="http://schemas.microsoft.com/office/powerpoint/2010/main" val="253744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347614"/>
            <a:ext cx="6447501" cy="602382"/>
          </a:xfrm>
        </p:spPr>
        <p:txBody>
          <a:bodyPr>
            <a:normAutofit/>
          </a:bodyPr>
          <a:lstStyle/>
          <a:p>
            <a:r>
              <a:rPr lang="en-US" dirty="0"/>
              <a:t>Amazing For Your Career</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3" y="1995686"/>
            <a:ext cx="3855214" cy="2592288"/>
          </a:xfrm>
        </p:spPr>
        <p:txBody>
          <a:bodyPr>
            <a:normAutofit/>
          </a:bodyPr>
          <a:lstStyle/>
          <a:p>
            <a:r>
              <a:rPr lang="en-MY" dirty="0"/>
              <a:t>The concept of boundaries isn’t limited to personal relationships—it’s equally vital in professional settings. </a:t>
            </a:r>
            <a:endParaRPr lang="en-ID" dirty="0"/>
          </a:p>
        </p:txBody>
      </p:sp>
    </p:spTree>
    <p:extLst>
      <p:ext uri="{BB962C8B-B14F-4D97-AF65-F5344CB8AC3E}">
        <p14:creationId xmlns:p14="http://schemas.microsoft.com/office/powerpoint/2010/main" val="418794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699542"/>
            <a:ext cx="5472608" cy="3744416"/>
          </a:xfrm>
        </p:spPr>
        <p:txBody>
          <a:bodyPr anchor="ctr">
            <a:normAutofit/>
          </a:bodyPr>
          <a:lstStyle/>
          <a:p>
            <a:pPr algn="ctr"/>
            <a:r>
              <a:rPr lang="en-MY" dirty="0"/>
              <a:t>For instance, if you’re frequently asked to work beyond your contracted hours or take on tasks outside your job description without adequate compensation, boundaries allow you to decline these requests respectfully but firmly. </a:t>
            </a:r>
            <a:endParaRPr lang="en-ID" dirty="0"/>
          </a:p>
        </p:txBody>
      </p:sp>
    </p:spTree>
    <p:extLst>
      <p:ext uri="{BB962C8B-B14F-4D97-AF65-F5344CB8AC3E}">
        <p14:creationId xmlns:p14="http://schemas.microsoft.com/office/powerpoint/2010/main" val="1741113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MY" dirty="0"/>
              <a:t>This not only protects your energy but also enhances your productivity and reputation as a professional.</a:t>
            </a:r>
            <a:endParaRPr lang="en-ID" dirty="0"/>
          </a:p>
        </p:txBody>
      </p:sp>
    </p:spTree>
    <p:extLst>
      <p:ext uri="{BB962C8B-B14F-4D97-AF65-F5344CB8AC3E}">
        <p14:creationId xmlns:p14="http://schemas.microsoft.com/office/powerpoint/2010/main" val="2550663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699542"/>
            <a:ext cx="4752528" cy="3744416"/>
          </a:xfrm>
        </p:spPr>
        <p:txBody>
          <a:bodyPr anchor="ctr">
            <a:normAutofit/>
          </a:bodyPr>
          <a:lstStyle/>
          <a:p>
            <a:pPr algn="ctr"/>
            <a:r>
              <a:rPr lang="en-MY" dirty="0"/>
              <a:t>Additionally, boundaries prevent burnout by ensuring you have enough time to recharge and maintain your mental health. </a:t>
            </a:r>
            <a:endParaRPr lang="en-ID" dirty="0"/>
          </a:p>
        </p:txBody>
      </p:sp>
    </p:spTree>
    <p:extLst>
      <p:ext uri="{BB962C8B-B14F-4D97-AF65-F5344CB8AC3E}">
        <p14:creationId xmlns:p14="http://schemas.microsoft.com/office/powerpoint/2010/main" val="3999045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MY" dirty="0"/>
              <a:t>When you establish and enforce boundaries, you demonstrate self-respect, which often leads others to respect you as well. </a:t>
            </a:r>
            <a:endParaRPr lang="en-ID" dirty="0"/>
          </a:p>
        </p:txBody>
      </p:sp>
    </p:spTree>
    <p:extLst>
      <p:ext uri="{BB962C8B-B14F-4D97-AF65-F5344CB8AC3E}">
        <p14:creationId xmlns:p14="http://schemas.microsoft.com/office/powerpoint/2010/main" val="48596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699542"/>
            <a:ext cx="5040560" cy="3744416"/>
          </a:xfrm>
        </p:spPr>
        <p:txBody>
          <a:bodyPr anchor="ctr">
            <a:normAutofit/>
          </a:bodyPr>
          <a:lstStyle/>
          <a:p>
            <a:pPr algn="ctr"/>
            <a:r>
              <a:rPr lang="en-MY" dirty="0"/>
              <a:t>Ultimately, boundaries help </a:t>
            </a:r>
            <a:r>
              <a:rPr lang="en-MY"/>
              <a:t>you build</a:t>
            </a:r>
            <a:br>
              <a:rPr lang="en-MY"/>
            </a:br>
            <a:r>
              <a:rPr lang="en-MY"/>
              <a:t>a </a:t>
            </a:r>
            <a:r>
              <a:rPr lang="en-MY" dirty="0"/>
              <a:t>sustainable and rewarding career while preserving your personal happiness.</a:t>
            </a:r>
            <a:endParaRPr lang="en-ID" dirty="0"/>
          </a:p>
        </p:txBody>
      </p:sp>
    </p:spTree>
    <p:extLst>
      <p:ext uri="{BB962C8B-B14F-4D97-AF65-F5344CB8AC3E}">
        <p14:creationId xmlns:p14="http://schemas.microsoft.com/office/powerpoint/2010/main" val="294962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203598"/>
            <a:ext cx="4176464" cy="2736304"/>
          </a:xfrm>
        </p:spPr>
        <p:txBody>
          <a:bodyPr anchor="ctr">
            <a:normAutofit/>
          </a:bodyPr>
          <a:lstStyle/>
          <a:p>
            <a:pPr algn="ctr"/>
            <a:r>
              <a:rPr lang="en-ID" dirty="0"/>
              <a:t>The stronger the resistance, the more necessary it becomes to stand your ground. </a:t>
            </a:r>
          </a:p>
        </p:txBody>
      </p:sp>
    </p:spTree>
    <p:extLst>
      <p:ext uri="{BB962C8B-B14F-4D97-AF65-F5344CB8AC3E}">
        <p14:creationId xmlns:p14="http://schemas.microsoft.com/office/powerpoint/2010/main" val="64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980794"/>
            <a:ext cx="4608512" cy="1152128"/>
          </a:xfrm>
        </p:spPr>
        <p:txBody>
          <a:bodyPr anchor="ctr">
            <a:normAutofit/>
          </a:bodyPr>
          <a:lstStyle/>
          <a:p>
            <a:pPr algn="ctr"/>
            <a:r>
              <a:rPr lang="en-MY" dirty="0"/>
              <a:t>In this case, the following are some benefits of setting boundaries.</a:t>
            </a:r>
            <a:endParaRPr lang="en-ID" dirty="0"/>
          </a:p>
        </p:txBody>
      </p:sp>
      <p:pic>
        <p:nvPicPr>
          <p:cNvPr id="2050" name="Picture 2" descr="59 phrases to help you set boundaries - PR Daily">
            <a:extLst>
              <a:ext uri="{FF2B5EF4-FFF2-40B4-BE49-F238E27FC236}">
                <a16:creationId xmlns:a16="http://schemas.microsoft.com/office/drawing/2014/main" id="{B58D63DF-B849-6543-A2F5-452ADEB941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5880" y="2204930"/>
            <a:ext cx="2552080" cy="180698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747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347614"/>
            <a:ext cx="6447501" cy="1034430"/>
          </a:xfrm>
        </p:spPr>
        <p:txBody>
          <a:bodyPr>
            <a:normAutofit/>
          </a:bodyPr>
          <a:lstStyle/>
          <a:p>
            <a:r>
              <a:rPr lang="en-US" dirty="0"/>
              <a:t>Not Having To Do What You</a:t>
            </a:r>
            <a:br>
              <a:rPr lang="en-US" dirty="0"/>
            </a:br>
            <a:r>
              <a:rPr lang="en-US" dirty="0"/>
              <a:t>Don’t Want To</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2" y="2427734"/>
            <a:ext cx="4863325" cy="2592288"/>
          </a:xfrm>
        </p:spPr>
        <p:txBody>
          <a:bodyPr>
            <a:normAutofit/>
          </a:bodyPr>
          <a:lstStyle/>
          <a:p>
            <a:r>
              <a:rPr lang="en-ID" dirty="0"/>
              <a:t>The major benefit of setting a boundary is that it prevents you from doing things that you don't wish to. </a:t>
            </a:r>
          </a:p>
        </p:txBody>
      </p:sp>
    </p:spTree>
    <p:extLst>
      <p:ext uri="{BB962C8B-B14F-4D97-AF65-F5344CB8AC3E}">
        <p14:creationId xmlns:p14="http://schemas.microsoft.com/office/powerpoint/2010/main" val="268082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ID" dirty="0"/>
              <a:t>It is hard enough navigating adulthood with various bills to pay, work obligations, family responsibilities, and the never-ending to-do lists. </a:t>
            </a:r>
          </a:p>
        </p:txBody>
      </p:sp>
    </p:spTree>
    <p:extLst>
      <p:ext uri="{BB962C8B-B14F-4D97-AF65-F5344CB8AC3E}">
        <p14:creationId xmlns:p14="http://schemas.microsoft.com/office/powerpoint/2010/main" val="6500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1498</TotalTime>
  <Words>1263</Words>
  <Application>Microsoft Macintosh PowerPoint</Application>
  <PresentationFormat>On-screen Show (16:9)</PresentationFormat>
  <Paragraphs>65</Paragraphs>
  <Slides>55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55</vt:i4>
      </vt:variant>
    </vt:vector>
  </HeadingPairs>
  <TitlesOfParts>
    <vt:vector size="60"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Not Having To Do What You Don’t Want To</vt:lpstr>
      <vt:lpstr>PowerPoint Presentation</vt:lpstr>
      <vt:lpstr>PowerPoint Presentation</vt:lpstr>
      <vt:lpstr>Preserves Your Energy</vt:lpstr>
      <vt:lpstr>PowerPoint Presentation</vt:lpstr>
      <vt:lpstr>PowerPoint Presentation</vt:lpstr>
      <vt:lpstr>PowerPoint Presentation</vt:lpstr>
      <vt:lpstr>Minimizes Resentment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Lets You Be Present For Those You Care About</vt:lpstr>
      <vt:lpstr>PowerPoint Presentation</vt:lpstr>
      <vt:lpstr>PowerPoint Presentation</vt:lpstr>
      <vt:lpstr>PowerPoint Presentation</vt:lpstr>
      <vt:lpstr>PowerPoint Presentation</vt:lpstr>
      <vt:lpstr>Increases Relationship Longevity</vt:lpstr>
      <vt:lpstr>PowerPoint Presentation</vt:lpstr>
      <vt:lpstr>PowerPoint Presentation</vt:lpstr>
      <vt:lpstr>PowerPoint Presentation</vt:lpstr>
      <vt:lpstr>PowerPoint Presentation</vt:lpstr>
      <vt:lpstr>Weeds Out Toxic Relationships</vt:lpstr>
      <vt:lpstr>PowerPoint Presentation</vt:lpstr>
      <vt:lpstr>PowerPoint Presentation</vt:lpstr>
      <vt:lpstr>PowerPoint Presentation</vt:lpstr>
      <vt:lpstr>Solidifies Abundance Mindset</vt:lpstr>
      <vt:lpstr>PowerPoint Presentation</vt:lpstr>
      <vt:lpstr>PowerPoint Presentation</vt:lpstr>
      <vt:lpstr>PowerPoint Presentation</vt:lpstr>
      <vt:lpstr>Sets A Precedent With Others</vt:lpstr>
      <vt:lpstr>PowerPoint Presentation</vt:lpstr>
      <vt:lpstr>PowerPoint Presentation</vt:lpstr>
      <vt:lpstr>PowerPoint Presentation</vt:lpstr>
      <vt:lpstr>PowerPoint Presentation</vt:lpstr>
      <vt:lpstr>PowerPoint Presentation</vt:lpstr>
      <vt:lpstr>Amazing For Your Career</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133</cp:revision>
  <dcterms:created xsi:type="dcterms:W3CDTF">2018-10-15T07:11:14Z</dcterms:created>
  <dcterms:modified xsi:type="dcterms:W3CDTF">2024-11-30T09:22:44Z</dcterms:modified>
</cp:coreProperties>
</file>