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0" r:id="rId1"/>
  </p:sldMasterIdLst>
  <p:notesMasterIdLst>
    <p:notesMasterId r:id="rId35"/>
  </p:notesMasterIdLst>
  <p:sldIdLst>
    <p:sldId id="257" r:id="rId2"/>
    <p:sldId id="626" r:id="rId3"/>
    <p:sldId id="631" r:id="rId4"/>
    <p:sldId id="632" r:id="rId5"/>
    <p:sldId id="633" r:id="rId6"/>
    <p:sldId id="634" r:id="rId7"/>
    <p:sldId id="635" r:id="rId8"/>
    <p:sldId id="636" r:id="rId9"/>
    <p:sldId id="637" r:id="rId10"/>
    <p:sldId id="638" r:id="rId11"/>
    <p:sldId id="575" r:id="rId12"/>
    <p:sldId id="621" r:id="rId13"/>
    <p:sldId id="639" r:id="rId14"/>
    <p:sldId id="640" r:id="rId15"/>
    <p:sldId id="627" r:id="rId16"/>
    <p:sldId id="628" r:id="rId17"/>
    <p:sldId id="641" r:id="rId18"/>
    <p:sldId id="642" r:id="rId19"/>
    <p:sldId id="629" r:id="rId20"/>
    <p:sldId id="630" r:id="rId21"/>
    <p:sldId id="643" r:id="rId22"/>
    <p:sldId id="644" r:id="rId23"/>
    <p:sldId id="645" r:id="rId24"/>
    <p:sldId id="646" r:id="rId25"/>
    <p:sldId id="651" r:id="rId26"/>
    <p:sldId id="647" r:id="rId27"/>
    <p:sldId id="648" r:id="rId28"/>
    <p:sldId id="652" r:id="rId29"/>
    <p:sldId id="653" r:id="rId30"/>
    <p:sldId id="649" r:id="rId31"/>
    <p:sldId id="650" r:id="rId32"/>
    <p:sldId id="654" r:id="rId33"/>
    <p:sldId id="655" r:id="rId3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5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2577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18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2603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91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01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5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9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2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2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0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4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3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54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4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  <p:sldLayoutId id="2147484024" r:id="rId14"/>
    <p:sldLayoutId id="2147484025" r:id="rId15"/>
    <p:sldLayoutId id="2147484026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8" r="1289"/>
          <a:stretch/>
        </p:blipFill>
        <p:spPr>
          <a:xfrm>
            <a:off x="-180528" y="-35696"/>
            <a:ext cx="9505056" cy="52717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547440"/>
            <a:ext cx="3276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Overcoming Resistance And Challenges Of Boundary Setting</a:t>
            </a:r>
            <a:endParaRPr lang="en-ID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1203598"/>
            <a:ext cx="4032448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are flexible and can be adjusted as necessary, provided they remain true to your core values.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759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49163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Fear Of Rejection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139702"/>
            <a:ext cx="4215254" cy="2592288"/>
          </a:xfrm>
        </p:spPr>
        <p:txBody>
          <a:bodyPr>
            <a:normAutofit/>
          </a:bodyPr>
          <a:lstStyle/>
          <a:p>
            <a:r>
              <a:rPr lang="en-MY" dirty="0"/>
              <a:t>One of the most significant challenges to setting boundaries is the fear of rejection.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082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fear can lead to prioritizing others’ needs over your own values and well-being.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500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699542"/>
            <a:ext cx="5040560" cy="129614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On the contrary, it demonstrates professionalism and self-respect. </a:t>
            </a:r>
            <a:endParaRPr lang="en-ID" dirty="0"/>
          </a:p>
        </p:txBody>
      </p:sp>
      <p:pic>
        <p:nvPicPr>
          <p:cNvPr id="1026" name="Picture 2" descr="Professionalism in college - College Possible">
            <a:extLst>
              <a:ext uri="{FF2B5EF4-FFF2-40B4-BE49-F238E27FC236}">
                <a16:creationId xmlns:a16="http://schemas.microsoft.com/office/drawing/2014/main" id="{AFC033DD-BEB8-064B-9B5A-0FE7757CE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559" y="1995686"/>
            <a:ext cx="2566690" cy="1439950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66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prioritizing your values, you’ll gain confidence in your ability to maintain boundaries despite potential pushback.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5740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49163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Lack Of Clarity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139702"/>
            <a:ext cx="4215254" cy="2592288"/>
          </a:xfrm>
        </p:spPr>
        <p:txBody>
          <a:bodyPr>
            <a:normAutofit/>
          </a:bodyPr>
          <a:lstStyle/>
          <a:p>
            <a:r>
              <a:rPr lang="en-MY" dirty="0"/>
              <a:t>Another common challenge arises when you lack clarity about your boundaries.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836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699542"/>
            <a:ext cx="4320480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You may also struggle to recognize when someone crosses your boundaries—or when you inadvertently cross someone else’s.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9439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To address this, dedicate time to reflecting on your goals, values, and preferences.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474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699542"/>
            <a:ext cx="4752528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Consider using tools like boundary scripts, maps, or worksheets to help define and articulate your limits.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2267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13159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Shame Or Guilt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1779662"/>
            <a:ext cx="4719310" cy="2592288"/>
          </a:xfrm>
        </p:spPr>
        <p:txBody>
          <a:bodyPr>
            <a:normAutofit/>
          </a:bodyPr>
          <a:lstStyle/>
          <a:p>
            <a:r>
              <a:rPr lang="en-MY" dirty="0"/>
              <a:t>If you’ve always been a people-pleaser or someone who avoids conflict, transitioning to a boundary-setting mindset can evoke feelings of shame or guilt.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1821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Setting and maintaining boundaries can be a daunting task, especially when faced with resistance from others or internal doubts.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6688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Resistance or criticism from those accustomed to overstepping your boundaries can amplify these emotions.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4139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To counter these feelings, identify and challenge the negative beliefs that fuel your guilt or shame.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461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Practice self-compassion by treating yourself with the same kindness and understanding you’d offer a close friend.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7364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13159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Communal Pressure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1779662"/>
            <a:ext cx="5007342" cy="2592288"/>
          </a:xfrm>
        </p:spPr>
        <p:txBody>
          <a:bodyPr>
            <a:normAutofit/>
          </a:bodyPr>
          <a:lstStyle/>
          <a:p>
            <a:r>
              <a:rPr lang="en-MY" dirty="0"/>
              <a:t>External pressure from colleagues, clients, family, friends, or society at large can make boundary-setting particularly challenging.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4704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To navigate this, commit to </a:t>
            </a:r>
            <a:r>
              <a:rPr lang="en-MY" dirty="0" err="1"/>
              <a:t>honoring</a:t>
            </a:r>
            <a:r>
              <a:rPr lang="en-MY" dirty="0"/>
              <a:t> your goals, values, and needs above external demands.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111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699542"/>
            <a:ext cx="4608512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Additionally, learn to delegate or outsource tasks and recognize that it’s okay to say “no” when appropriate.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1150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149163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Habits Or Routines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3" y="2139702"/>
            <a:ext cx="4143246" cy="2592288"/>
          </a:xfrm>
        </p:spPr>
        <p:txBody>
          <a:bodyPr>
            <a:normAutofit/>
          </a:bodyPr>
          <a:lstStyle/>
          <a:p>
            <a:r>
              <a:rPr lang="en-MY" dirty="0"/>
              <a:t>Longstanding habits or routines can also hinder boundary-setting efforts.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454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Comfort with the status quo might make you resistant to change, even when it’s necessary for growth.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9221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699542"/>
            <a:ext cx="5040560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To overcome this, identify the habits or routines that no longer serve you and take intentional steps to replace them with healthier alternatives.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391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699542"/>
            <a:ext cx="4464496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Remember, breaking old patterns takes time, so be patient with yourself as you adjust.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5226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203598"/>
            <a:ext cx="518457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Instead of viewing boundaries as confrontational, shift your perspective to see them as indispensable for cultivating healthy and respectful relationships.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5736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43" y="771550"/>
            <a:ext cx="6447501" cy="602382"/>
          </a:xfrm>
        </p:spPr>
        <p:txBody>
          <a:bodyPr>
            <a:normAutofit/>
          </a:bodyPr>
          <a:lstStyle/>
          <a:p>
            <a:r>
              <a:rPr lang="en-US" dirty="0"/>
              <a:t>Absence Of Support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842" y="1419622"/>
            <a:ext cx="5439389" cy="864096"/>
          </a:xfrm>
        </p:spPr>
        <p:txBody>
          <a:bodyPr>
            <a:normAutofit/>
          </a:bodyPr>
          <a:lstStyle/>
          <a:p>
            <a:r>
              <a:rPr lang="en-MY" dirty="0"/>
              <a:t>A lack of support can make boundary-setting feel isolating. </a:t>
            </a:r>
            <a:endParaRPr lang="en-ID" dirty="0"/>
          </a:p>
        </p:txBody>
      </p:sp>
      <p:pic>
        <p:nvPicPr>
          <p:cNvPr id="2050" name="Picture 2" descr="How I Deal With Family and Friends' Lack of Support – The Rina Collective">
            <a:extLst>
              <a:ext uri="{FF2B5EF4-FFF2-40B4-BE49-F238E27FC236}">
                <a16:creationId xmlns:a16="http://schemas.microsoft.com/office/drawing/2014/main" id="{1FE21EEC-016C-4841-AB15-7C1A22D99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620" y="2427734"/>
            <a:ext cx="2567831" cy="170907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94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699542"/>
            <a:ext cx="417646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is especially true if you’re surrounded by individuals who don’t share your values or respect your boundaries.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92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699542"/>
            <a:ext cx="5040560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To address this, seek out a supportive network of like-minded individuals who respect your goals and boundaries.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719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699542"/>
            <a:ext cx="4896544" cy="374441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Surrounding yourself with positive influences makes it easier to maintain your boundaries and resist the temptation to revert to old patterns.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6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Resistance often comes from people who previously benefited from your lack of boundaries.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974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203598"/>
            <a:ext cx="504056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Communicating with clarity and using “I” statements is key. Be assertive without being aggressive. Standing firm in your standards helps others understand your stance and adapt.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072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1203598"/>
            <a:ext cx="4032448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Emotional challenges often take </a:t>
            </a:r>
            <a:r>
              <a:rPr lang="en-MY" dirty="0" err="1"/>
              <a:t>center</a:t>
            </a:r>
            <a:r>
              <a:rPr lang="en-MY" dirty="0"/>
              <a:t> stage during the boundary-setting process.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51551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1203598"/>
            <a:ext cx="446449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Resist guilt trips and remind yourself that setting boundaries is a form of growth, not wrongdoing.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884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1203598"/>
            <a:ext cx="4032448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Constantly affirm your self-worth and remember that your needs are valid.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5683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1203598"/>
            <a:ext cx="4032448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Take a firm stance and muster the courage to set and enforce boundaries effectively.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0966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1495</TotalTime>
  <Words>591</Words>
  <Application>Microsoft Macintosh PowerPoint</Application>
  <PresentationFormat>On-screen Show (16:9)</PresentationFormat>
  <Paragraphs>40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Fear Of Rejection</vt:lpstr>
      <vt:lpstr>PowerPoint Presentation</vt:lpstr>
      <vt:lpstr>PowerPoint Presentation</vt:lpstr>
      <vt:lpstr>PowerPoint Presentation</vt:lpstr>
      <vt:lpstr>Lack Of Clarity</vt:lpstr>
      <vt:lpstr>PowerPoint Presentation</vt:lpstr>
      <vt:lpstr>PowerPoint Presentation</vt:lpstr>
      <vt:lpstr>PowerPoint Presentation</vt:lpstr>
      <vt:lpstr>Shame Or Guilt</vt:lpstr>
      <vt:lpstr>PowerPoint Presentation</vt:lpstr>
      <vt:lpstr>PowerPoint Presentation</vt:lpstr>
      <vt:lpstr>PowerPoint Presentation</vt:lpstr>
      <vt:lpstr>Communal Pressure</vt:lpstr>
      <vt:lpstr>PowerPoint Presentation</vt:lpstr>
      <vt:lpstr>PowerPoint Presentation</vt:lpstr>
      <vt:lpstr>Habits Or Routines</vt:lpstr>
      <vt:lpstr>PowerPoint Presentation</vt:lpstr>
      <vt:lpstr>PowerPoint Presentation</vt:lpstr>
      <vt:lpstr>PowerPoint Presentation</vt:lpstr>
      <vt:lpstr>Absence Of Support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133</cp:revision>
  <dcterms:created xsi:type="dcterms:W3CDTF">2018-10-15T07:11:14Z</dcterms:created>
  <dcterms:modified xsi:type="dcterms:W3CDTF">2024-11-30T03:38:27Z</dcterms:modified>
</cp:coreProperties>
</file>