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8"/>
  </p:notesMasterIdLst>
  <p:sldIdLst>
    <p:sldId id="749" r:id="rId2"/>
    <p:sldId id="852" r:id="rId3"/>
    <p:sldId id="842" r:id="rId4"/>
    <p:sldId id="847" r:id="rId5"/>
    <p:sldId id="848" r:id="rId6"/>
    <p:sldId id="781" r:id="rId7"/>
    <p:sldId id="867" r:id="rId8"/>
    <p:sldId id="878" r:id="rId9"/>
    <p:sldId id="880" r:id="rId10"/>
    <p:sldId id="877" r:id="rId11"/>
    <p:sldId id="892" r:id="rId12"/>
    <p:sldId id="893" r:id="rId13"/>
    <p:sldId id="894" r:id="rId14"/>
    <p:sldId id="895" r:id="rId15"/>
    <p:sldId id="896" r:id="rId16"/>
    <p:sldId id="897" r:id="rId17"/>
    <p:sldId id="882" r:id="rId18"/>
    <p:sldId id="884" r:id="rId19"/>
    <p:sldId id="898" r:id="rId20"/>
    <p:sldId id="875" r:id="rId21"/>
    <p:sldId id="868" r:id="rId22"/>
    <p:sldId id="891" r:id="rId23"/>
    <p:sldId id="869" r:id="rId24"/>
    <p:sldId id="870" r:id="rId25"/>
    <p:sldId id="871" r:id="rId26"/>
    <p:sldId id="899" r:id="rId27"/>
    <p:sldId id="865" r:id="rId28"/>
    <p:sldId id="888" r:id="rId29"/>
    <p:sldId id="872" r:id="rId30"/>
    <p:sldId id="873" r:id="rId31"/>
    <p:sldId id="900" r:id="rId32"/>
    <p:sldId id="879" r:id="rId33"/>
    <p:sldId id="793" r:id="rId34"/>
    <p:sldId id="794" r:id="rId35"/>
    <p:sldId id="800" r:id="rId36"/>
    <p:sldId id="801" r:id="rId37"/>
    <p:sldId id="802" r:id="rId38"/>
    <p:sldId id="803" r:id="rId39"/>
    <p:sldId id="523" r:id="rId40"/>
    <p:sldId id="524" r:id="rId41"/>
    <p:sldId id="762" r:id="rId42"/>
    <p:sldId id="828" r:id="rId43"/>
    <p:sldId id="830" r:id="rId44"/>
    <p:sldId id="849" r:id="rId45"/>
    <p:sldId id="543" r:id="rId46"/>
    <p:sldId id="765" r:id="rId47"/>
    <p:sldId id="834" r:id="rId48"/>
    <p:sldId id="766" r:id="rId49"/>
    <p:sldId id="769" r:id="rId50"/>
    <p:sldId id="770" r:id="rId51"/>
    <p:sldId id="572" r:id="rId52"/>
    <p:sldId id="545" r:id="rId53"/>
    <p:sldId id="874" r:id="rId54"/>
    <p:sldId id="457" r:id="rId55"/>
    <p:sldId id="598" r:id="rId56"/>
    <p:sldId id="579" r:id="rId57"/>
    <p:sldId id="301" r:id="rId58"/>
    <p:sldId id="578" r:id="rId59"/>
    <p:sldId id="688" r:id="rId60"/>
    <p:sldId id="689" r:id="rId61"/>
    <p:sldId id="734" r:id="rId62"/>
    <p:sldId id="603" r:id="rId63"/>
    <p:sldId id="747" r:id="rId64"/>
    <p:sldId id="748" r:id="rId65"/>
    <p:sldId id="342" r:id="rId66"/>
    <p:sldId id="691" r:id="rId6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75A"/>
    <a:srgbClr val="1F92B1"/>
    <a:srgbClr val="4C837A"/>
    <a:srgbClr val="FFFFFF"/>
    <a:srgbClr val="F6F6F6"/>
    <a:srgbClr val="1D537B"/>
    <a:srgbClr val="122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2" autoAdjust="0"/>
    <p:restoredTop sz="94660"/>
  </p:normalViewPr>
  <p:slideViewPr>
    <p:cSldViewPr snapToGrid="0">
      <p:cViewPr>
        <p:scale>
          <a:sx n="57" d="100"/>
          <a:sy n="57" d="100"/>
        </p:scale>
        <p:origin x="1011" y="5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DC3597-F9C2-4032-BFF1-47BF5F027BE5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3BCFD-5184-4F7F-88C3-39AEEA3C6D2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8343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73132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57092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90174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69905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3790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44854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07671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64540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61508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13527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72489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B3DF7-D628-4F80-B82B-38ABDAB860CD}" type="datetimeFigureOut">
              <a:rPr lang="en-MY" smtClean="0"/>
              <a:t>9/2/2026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02310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092" y="1695706"/>
            <a:ext cx="8076063" cy="2130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/>
              <a:t>Dear Friend, </a:t>
            </a:r>
            <a:endParaRPr lang="en-US" sz="3200" dirty="0" smtClean="0"/>
          </a:p>
          <a:p>
            <a:pPr marL="0" indent="0" algn="ctr">
              <a:buNone/>
            </a:pPr>
            <a:endParaRPr lang="en-MY" sz="3200" dirty="0"/>
          </a:p>
          <a:p>
            <a:pPr marL="0" indent="0" algn="ctr">
              <a:buNone/>
            </a:pPr>
            <a:r>
              <a:rPr lang="en-MY" sz="3200" dirty="0"/>
              <a:t>Let’s call it what it </a:t>
            </a:r>
            <a:r>
              <a:rPr lang="en-MY" sz="3200" dirty="0" smtClean="0"/>
              <a:t>is…</a:t>
            </a:r>
            <a:endParaRPr lang="en-MY" sz="3200" dirty="0"/>
          </a:p>
          <a:p>
            <a:pPr marL="0" indent="0" algn="ctr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385686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854" y="2166415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To stop you from using dreaming as a substitute for movement.</a:t>
            </a:r>
          </a:p>
          <a:p>
            <a:pPr marL="0" indent="0" algn="ctr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427979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845" y="1597703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Most vision boards fail for one brutal reason</a:t>
            </a:r>
            <a:r>
              <a:rPr lang="en-MY" sz="3200" dirty="0" smtClean="0"/>
              <a:t>:</a:t>
            </a:r>
          </a:p>
          <a:p>
            <a:pPr marL="0" indent="0" algn="ctr">
              <a:buNone/>
            </a:pPr>
            <a:endParaRPr lang="en-MY" sz="3200" dirty="0"/>
          </a:p>
          <a:p>
            <a:pPr marL="0" indent="0" algn="ctr">
              <a:buNone/>
            </a:pPr>
            <a:r>
              <a:rPr lang="en-MY" sz="3200" dirty="0"/>
              <a:t>They rely on belief to do what only </a:t>
            </a:r>
            <a:r>
              <a:rPr lang="en-MY" sz="3200" dirty="0" smtClean="0"/>
              <a:t>behaviour</a:t>
            </a:r>
          </a:p>
          <a:p>
            <a:pPr marL="0" indent="0" algn="ctr">
              <a:buNone/>
            </a:pPr>
            <a:r>
              <a:rPr lang="en-MY" sz="3200" dirty="0" smtClean="0"/>
              <a:t> </a:t>
            </a:r>
            <a:r>
              <a:rPr lang="en-MY" sz="3200" dirty="0"/>
              <a:t>can do. </a:t>
            </a:r>
          </a:p>
          <a:p>
            <a:pPr marL="0" indent="0" algn="ctr">
              <a:buNone/>
            </a:pPr>
            <a:r>
              <a:rPr lang="en-MY" sz="3200" dirty="0"/>
              <a:t> </a:t>
            </a:r>
          </a:p>
          <a:p>
            <a:pPr marL="0" indent="0" algn="ctr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133163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241" y="1642307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They’re designed to be looked at, not used</a:t>
            </a:r>
            <a:r>
              <a:rPr lang="en-MY" sz="3200" dirty="0" smtClean="0"/>
              <a:t>.</a:t>
            </a:r>
          </a:p>
          <a:p>
            <a:pPr marL="0" indent="0" algn="ctr">
              <a:buNone/>
            </a:pPr>
            <a:endParaRPr lang="en-MY" sz="3200" dirty="0"/>
          </a:p>
          <a:p>
            <a:pPr marL="0" indent="0" algn="ctr">
              <a:buNone/>
            </a:pPr>
            <a:r>
              <a:rPr lang="en-MY" sz="3200" dirty="0"/>
              <a:t>They inspire emotion, but they give no instruction.</a:t>
            </a:r>
          </a:p>
        </p:txBody>
      </p:sp>
    </p:spTree>
    <p:extLst>
      <p:ext uri="{BB962C8B-B14F-4D97-AF65-F5344CB8AC3E}">
        <p14:creationId xmlns:p14="http://schemas.microsoft.com/office/powerpoint/2010/main" val="428432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752" y="2166416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They depend on motivation, which is volatile and unreliable. </a:t>
            </a:r>
          </a:p>
          <a:p>
            <a:pPr marL="0" indent="0" algn="ctr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154608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147" y="1140504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And when you stare at outcomes you’re not acting on, the board becomes a silent accusation</a:t>
            </a:r>
            <a:r>
              <a:rPr lang="en-MY" sz="3200" dirty="0" smtClean="0"/>
              <a:t>:</a:t>
            </a:r>
          </a:p>
          <a:p>
            <a:pPr marL="0" indent="0" algn="ctr">
              <a:buNone/>
            </a:pPr>
            <a:endParaRPr lang="en-MY" sz="3200" dirty="0"/>
          </a:p>
          <a:p>
            <a:pPr marL="0" indent="0" algn="ctr">
              <a:buNone/>
            </a:pPr>
            <a:r>
              <a:rPr lang="en-MY" sz="3200" dirty="0"/>
              <a:t>“You said you wanted this… so why aren’t you moving?”</a:t>
            </a:r>
          </a:p>
          <a:p>
            <a:pPr marL="0" indent="0" algn="ctr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193301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450" y="1843031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That disconnect creates a psychological cost most people never talk about</a:t>
            </a:r>
          </a:p>
          <a:p>
            <a:pPr marL="0" indent="0" algn="ctr">
              <a:buNone/>
            </a:pPr>
            <a:r>
              <a:rPr lang="en-MY" sz="3200" dirty="0"/>
              <a:t>Unacted vision erodes self-trust. </a:t>
            </a:r>
          </a:p>
        </p:txBody>
      </p:sp>
    </p:spTree>
    <p:extLst>
      <p:ext uri="{BB962C8B-B14F-4D97-AF65-F5344CB8AC3E}">
        <p14:creationId xmlns:p14="http://schemas.microsoft.com/office/powerpoint/2010/main" val="298090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0206" y="1764972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You stop believing you follow through</a:t>
            </a:r>
            <a:r>
              <a:rPr lang="en-MY" sz="3200" dirty="0" smtClean="0"/>
              <a:t>.</a:t>
            </a:r>
          </a:p>
          <a:p>
            <a:pPr marL="0" indent="0" algn="ctr">
              <a:buNone/>
            </a:pPr>
            <a:endParaRPr lang="en-MY" sz="3200" dirty="0"/>
          </a:p>
          <a:p>
            <a:pPr marL="0" indent="0" algn="ctr">
              <a:buNone/>
            </a:pPr>
            <a:r>
              <a:rPr lang="en-MY" sz="3200" dirty="0" smtClean="0"/>
              <a:t>You </a:t>
            </a:r>
            <a:r>
              <a:rPr lang="en-MY" sz="3200" dirty="0"/>
              <a:t>stop trusting your own promises.</a:t>
            </a:r>
          </a:p>
          <a:p>
            <a:pPr marL="0" indent="0" algn="ctr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419379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1762" y="2107301"/>
            <a:ext cx="76720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3200" dirty="0"/>
              <a:t>And once self-trust collapses, motivation has nothing to stand on. </a:t>
            </a:r>
          </a:p>
          <a:p>
            <a:pPr algn="ctr"/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77690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392" y="2325637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So no, you don’t need another </a:t>
            </a:r>
            <a:r>
              <a:rPr lang="en-MY" sz="3200" dirty="0" err="1"/>
              <a:t>Pinterest</a:t>
            </a:r>
            <a:r>
              <a:rPr lang="en-MY" sz="3200" dirty="0"/>
              <a:t> board.</a:t>
            </a:r>
          </a:p>
        </p:txBody>
      </p:sp>
    </p:spTree>
    <p:extLst>
      <p:ext uri="{BB962C8B-B14F-4D97-AF65-F5344CB8AC3E}">
        <p14:creationId xmlns:p14="http://schemas.microsoft.com/office/powerpoint/2010/main" val="128214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5709" y="1478447"/>
            <a:ext cx="3209743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You need a board that restores integrity between what you want and what you do. </a:t>
            </a:r>
          </a:p>
          <a:p>
            <a:pPr marL="0" indent="0" algn="ctr">
              <a:buNone/>
            </a:pPr>
            <a:endParaRPr lang="en-MY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514" y="0"/>
            <a:ext cx="343048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17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058" y="2230964"/>
            <a:ext cx="8076063" cy="2130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Most vision boards are emotional decoration.</a:t>
            </a:r>
          </a:p>
          <a:p>
            <a:pPr marL="0" indent="0" algn="ctr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77149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181" y="1895865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Today, you’re going to discover a radically different way to turn your goals into real, tangible results.</a:t>
            </a:r>
          </a:p>
        </p:txBody>
      </p:sp>
    </p:spTree>
    <p:extLst>
      <p:ext uri="{BB962C8B-B14F-4D97-AF65-F5344CB8AC3E}">
        <p14:creationId xmlns:p14="http://schemas.microsoft.com/office/powerpoint/2010/main" val="331484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750" y="1767675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You’ll learn how to stop treating vision boards as wishful thinking—and start using them as practical tools that drive action, momentum, and execution.</a:t>
            </a:r>
          </a:p>
          <a:p>
            <a:pPr marL="0" indent="0" algn="ctr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331021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3334" y="1074843"/>
            <a:ext cx="3699667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You’ll also uncover how to translate ideas and dreams into clear next steps, so progress happens </a:t>
            </a:r>
            <a:r>
              <a:rPr lang="en-MY" sz="3200" i="1" dirty="0"/>
              <a:t>first</a:t>
            </a:r>
            <a:r>
              <a:rPr lang="en-MY" sz="3200" dirty="0"/>
              <a:t> and results naturally follow.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5791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6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160" y="2082661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Unfortunately, most people create vision boards that look inspiring… but lead nowhere. </a:t>
            </a:r>
          </a:p>
        </p:txBody>
      </p:sp>
    </p:spTree>
    <p:extLst>
      <p:ext uri="{BB962C8B-B14F-4D97-AF65-F5344CB8AC3E}">
        <p14:creationId xmlns:p14="http://schemas.microsoft.com/office/powerpoint/2010/main" val="142031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966" y="1862412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They cut out images, repeat affirmations, and hope motivation will magically appear—only to watch their goals fade over time.</a:t>
            </a:r>
          </a:p>
        </p:txBody>
      </p:sp>
    </p:spTree>
    <p:extLst>
      <p:ext uri="{BB962C8B-B14F-4D97-AF65-F5344CB8AC3E}">
        <p14:creationId xmlns:p14="http://schemas.microsoft.com/office/powerpoint/2010/main" val="268324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98" y="1438560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They focus on outcomes without committing to action. </a:t>
            </a:r>
            <a:endParaRPr lang="en-MY" sz="3200" dirty="0" smtClean="0"/>
          </a:p>
          <a:p>
            <a:pPr marL="0" indent="0" algn="ctr">
              <a:buNone/>
            </a:pPr>
            <a:endParaRPr lang="en-MY" sz="3200" dirty="0"/>
          </a:p>
          <a:p>
            <a:pPr marL="0" indent="0" algn="ctr">
              <a:buNone/>
            </a:pPr>
            <a:r>
              <a:rPr lang="en-MY" sz="3200" dirty="0"/>
              <a:t>And without action, even the most beautiful vision remains just a picture.</a:t>
            </a:r>
          </a:p>
        </p:txBody>
      </p:sp>
    </p:spTree>
    <p:extLst>
      <p:ext uri="{BB962C8B-B14F-4D97-AF65-F5344CB8AC3E}">
        <p14:creationId xmlns:p14="http://schemas.microsoft.com/office/powerpoint/2010/main" val="318599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98" y="2096482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But here’s the truth: manifestation doesn’t begin with wishing—it begins with movement. </a:t>
            </a:r>
          </a:p>
        </p:txBody>
      </p:sp>
    </p:spTree>
    <p:extLst>
      <p:ext uri="{BB962C8B-B14F-4D97-AF65-F5344CB8AC3E}">
        <p14:creationId xmlns:p14="http://schemas.microsoft.com/office/powerpoint/2010/main" val="398575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620" y="2044332"/>
            <a:ext cx="7828157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When action comes first, clarity sharpens, confidence grows, and results start stacking.</a:t>
            </a:r>
          </a:p>
        </p:txBody>
      </p:sp>
    </p:spTree>
    <p:extLst>
      <p:ext uri="{BB962C8B-B14F-4D97-AF65-F5344CB8AC3E}">
        <p14:creationId xmlns:p14="http://schemas.microsoft.com/office/powerpoint/2010/main" val="12765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739" y="2138220"/>
            <a:ext cx="7637736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Those who adopt this approach don’t wait for motivation to strike. </a:t>
            </a:r>
          </a:p>
        </p:txBody>
      </p:sp>
    </p:spTree>
    <p:extLst>
      <p:ext uri="{BB962C8B-B14F-4D97-AF65-F5344CB8AC3E}">
        <p14:creationId xmlns:p14="http://schemas.microsoft.com/office/powerpoint/2010/main" val="205607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571" y="1964325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They design their vision around daily actions, measurable progress, and intentional follow-through. </a:t>
            </a:r>
          </a:p>
        </p:txBody>
      </p:sp>
    </p:spTree>
    <p:extLst>
      <p:ext uri="{BB962C8B-B14F-4D97-AF65-F5344CB8AC3E}">
        <p14:creationId xmlns:p14="http://schemas.microsoft.com/office/powerpoint/2010/main" val="131333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84" y="1853441"/>
            <a:ext cx="8076063" cy="2130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They look good. They feel good. They give you a quick hit of hope… and then they quietly rot on the wall while your real life stays the same. </a:t>
            </a:r>
          </a:p>
        </p:txBody>
      </p:sp>
    </p:spTree>
    <p:extLst>
      <p:ext uri="{BB962C8B-B14F-4D97-AF65-F5344CB8AC3E}">
        <p14:creationId xmlns:p14="http://schemas.microsoft.com/office/powerpoint/2010/main" val="411963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864" y="1450401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Their goals stop feeling distant and start feeling achievable</a:t>
            </a:r>
            <a:r>
              <a:rPr lang="en-MY" sz="3200" dirty="0" smtClean="0"/>
              <a:t>.</a:t>
            </a:r>
          </a:p>
          <a:p>
            <a:pPr marL="0" indent="0" algn="ctr">
              <a:buNone/>
            </a:pPr>
            <a:endParaRPr lang="en-MY" sz="3200" dirty="0"/>
          </a:p>
          <a:p>
            <a:pPr marL="0" indent="0" algn="ctr">
              <a:buNone/>
            </a:pPr>
            <a:r>
              <a:rPr lang="en-MY" sz="3200" dirty="0"/>
              <a:t>They don’t just visualize success—they </a:t>
            </a:r>
            <a:r>
              <a:rPr lang="en-MY" sz="3200" i="1" dirty="0"/>
              <a:t>build</a:t>
            </a:r>
            <a:r>
              <a:rPr lang="en-MY" sz="3200" dirty="0"/>
              <a:t> it, one decisive step at a time.</a:t>
            </a:r>
          </a:p>
          <a:p>
            <a:pPr marL="0" indent="0" algn="ctr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52880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712" y="1584215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And today, I want to show you the exact framework that turns visualization into execution—so every vision you create becomes a roadmap for action and a catalyst for real-world results.</a:t>
            </a:r>
          </a:p>
        </p:txBody>
      </p:sp>
    </p:spTree>
    <p:extLst>
      <p:ext uri="{BB962C8B-B14F-4D97-AF65-F5344CB8AC3E}">
        <p14:creationId xmlns:p14="http://schemas.microsoft.com/office/powerpoint/2010/main" val="340887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0532" y="1709796"/>
            <a:ext cx="4297516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Because when vision is paired with action, manifestation becomes inevitable.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3173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07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2964" y="1541098"/>
            <a:ext cx="7943849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Introducing</a:t>
            </a:r>
            <a:r>
              <a:rPr lang="en-MY" sz="3200" dirty="0" smtClean="0"/>
              <a:t>…</a:t>
            </a:r>
          </a:p>
          <a:p>
            <a:pPr marL="0" indent="0" algn="ctr">
              <a:buNone/>
            </a:pPr>
            <a:endParaRPr lang="en-MY" sz="3200" b="1" dirty="0"/>
          </a:p>
          <a:p>
            <a:pPr marL="0" indent="0" algn="ctr">
              <a:buNone/>
            </a:pPr>
            <a:r>
              <a:rPr lang="en-MY" sz="3200" b="1" dirty="0"/>
              <a:t>The </a:t>
            </a:r>
            <a:r>
              <a:rPr lang="en-MY" sz="3200" b="1" dirty="0" smtClean="0"/>
              <a:t>Action-First </a:t>
            </a:r>
            <a:r>
              <a:rPr lang="en-MY" sz="3200" b="1" dirty="0"/>
              <a:t>Vision Board: How to </a:t>
            </a:r>
            <a:r>
              <a:rPr lang="en-MY" sz="3200" b="1" dirty="0" smtClean="0"/>
              <a:t>Design a Vision Board that Starts with Action and Ends with Manifested Results. </a:t>
            </a:r>
            <a:endParaRPr lang="en-MY" sz="3200" b="1" dirty="0"/>
          </a:p>
          <a:p>
            <a:pPr marL="0" indent="0" algn="ctr">
              <a:buNone/>
            </a:pPr>
            <a:endParaRPr lang="en-MY" sz="3200" b="1" dirty="0"/>
          </a:p>
        </p:txBody>
      </p:sp>
    </p:spTree>
    <p:extLst>
      <p:ext uri="{BB962C8B-B14F-4D97-AF65-F5344CB8AC3E}">
        <p14:creationId xmlns:p14="http://schemas.microsoft.com/office/powerpoint/2010/main" val="372268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384" y="1352489"/>
            <a:ext cx="7943849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b="1" dirty="0"/>
              <a:t>“The Action-First Vision Board” </a:t>
            </a:r>
            <a:r>
              <a:rPr lang="en-MY" sz="3200" dirty="0"/>
              <a:t>is the ultimate guide for those who want to stop treating vision boards like pretty wallpaper, stop confusing inspiration with progress, and finally build a vision system that produces measurable results.</a:t>
            </a:r>
          </a:p>
          <a:p>
            <a:pPr marL="0" indent="0" algn="ctr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112147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683" y="831529"/>
            <a:ext cx="7943849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2800" dirty="0"/>
              <a:t>This transformative blueprint imparts everything you need to know about turning vision into action — defining outcomes with precision, reverse engineering them into controllable actions, designing a board that instructs execution (not fantasy), building discipline that survives low motivation, tracking evidence to rebuild self-trust, and adjusting without abandoning your direction… and many other invaluable insights.</a:t>
            </a:r>
          </a:p>
        </p:txBody>
      </p:sp>
    </p:spTree>
    <p:extLst>
      <p:ext uri="{BB962C8B-B14F-4D97-AF65-F5344CB8AC3E}">
        <p14:creationId xmlns:p14="http://schemas.microsoft.com/office/powerpoint/2010/main" val="81360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809" y="2077531"/>
            <a:ext cx="7943849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Follow the steps taught in this powerful guide, and you’ll start noticing changes IMMEDIATELY.</a:t>
            </a:r>
          </a:p>
          <a:p>
            <a:pPr marL="0" indent="0" algn="ctr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194059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719" y="1922054"/>
            <a:ext cx="7943849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If ready to stop hoping harder, stop waiting to “feel ready,” and start moving in a way that makes your results inevitable…</a:t>
            </a:r>
          </a:p>
        </p:txBody>
      </p:sp>
    </p:spTree>
    <p:extLst>
      <p:ext uri="{BB962C8B-B14F-4D97-AF65-F5344CB8AC3E}">
        <p14:creationId xmlns:p14="http://schemas.microsoft.com/office/powerpoint/2010/main" val="245737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841" y="1927049"/>
            <a:ext cx="8287249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Then, you owe it to yourself and everyone around you to learn the simple but powerful steps taught in </a:t>
            </a:r>
            <a:r>
              <a:rPr lang="en-MY" sz="3200" b="1" dirty="0"/>
              <a:t>‘The Action-First Vision Board.’</a:t>
            </a:r>
          </a:p>
          <a:p>
            <a:pPr marL="0" indent="0" algn="ctr">
              <a:buNone/>
            </a:pPr>
            <a:endParaRPr lang="en-MY" sz="3200" b="1" dirty="0"/>
          </a:p>
        </p:txBody>
      </p:sp>
    </p:spTree>
    <p:extLst>
      <p:ext uri="{BB962C8B-B14F-4D97-AF65-F5344CB8AC3E}">
        <p14:creationId xmlns:p14="http://schemas.microsoft.com/office/powerpoint/2010/main" val="218150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509" y="1611818"/>
            <a:ext cx="7886700" cy="23888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3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3300" dirty="0">
                <a:solidFill>
                  <a:schemeClr val="bg1"/>
                </a:solidFill>
              </a:rPr>
              <a:t>Here Are Some Of The Things That You Will Discover In This Life-Transforming Program:</a:t>
            </a:r>
          </a:p>
        </p:txBody>
      </p:sp>
    </p:spTree>
    <p:extLst>
      <p:ext uri="{BB962C8B-B14F-4D97-AF65-F5344CB8AC3E}">
        <p14:creationId xmlns:p14="http://schemas.microsoft.com/office/powerpoint/2010/main" val="404406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597" y="2215675"/>
            <a:ext cx="8076063" cy="2130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And the worst part isn’t that they “don’t work.”</a:t>
            </a:r>
          </a:p>
        </p:txBody>
      </p:sp>
    </p:spTree>
    <p:extLst>
      <p:ext uri="{BB962C8B-B14F-4D97-AF65-F5344CB8AC3E}">
        <p14:creationId xmlns:p14="http://schemas.microsoft.com/office/powerpoint/2010/main" val="223228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302" y="721392"/>
            <a:ext cx="7886700" cy="34518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MY" dirty="0">
                <a:solidFill>
                  <a:schemeClr val="bg1"/>
                </a:solidFill>
              </a:rPr>
              <a:t>• Why most vision boards fail — and how passive manifestation turns into frustration, drift, and quiet self-disappointment</a:t>
            </a:r>
            <a:r>
              <a:rPr lang="en-MY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MY" dirty="0">
                <a:solidFill>
                  <a:schemeClr val="bg1"/>
                </a:solidFill>
              </a:rPr>
              <a:t>• The cultural lie of “clarity + emotion = results” and why belief can’t do a job only </a:t>
            </a:r>
            <a:r>
              <a:rPr lang="en-MY" dirty="0" err="1">
                <a:solidFill>
                  <a:schemeClr val="bg1"/>
                </a:solidFill>
              </a:rPr>
              <a:t>behavior</a:t>
            </a:r>
            <a:r>
              <a:rPr lang="en-MY" dirty="0">
                <a:solidFill>
                  <a:schemeClr val="bg1"/>
                </a:solidFill>
              </a:rPr>
              <a:t> can do</a:t>
            </a:r>
            <a:r>
              <a:rPr lang="en-MY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MY" dirty="0">
                <a:solidFill>
                  <a:schemeClr val="bg1"/>
                </a:solidFill>
              </a:rPr>
              <a:t>• How to treat visualization correctly as a tool that supports action, not a strategy that replaces it</a:t>
            </a:r>
            <a:r>
              <a:rPr lang="en-MY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MY" dirty="0">
                <a:solidFill>
                  <a:schemeClr val="bg1"/>
                </a:solidFill>
              </a:rPr>
              <a:t>• The psychological cost of unacted vision — how staring at desires without movement erodes self-trust over time.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62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06" y="673297"/>
            <a:ext cx="7886700" cy="34518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MY" dirty="0">
                <a:solidFill>
                  <a:schemeClr val="bg1"/>
                </a:solidFill>
              </a:rPr>
              <a:t>• Starting with the end the right way: turning vague wishes into outcomes that are clear, measurable, and verifiable</a:t>
            </a:r>
            <a:r>
              <a:rPr lang="en-MY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MY" dirty="0">
                <a:solidFill>
                  <a:schemeClr val="bg1"/>
                </a:solidFill>
              </a:rPr>
              <a:t>• Distinguishing wishes from outcomes so your brain has something real to execute, not just something nice to imagine</a:t>
            </a:r>
            <a:r>
              <a:rPr lang="en-MY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MY" dirty="0">
                <a:solidFill>
                  <a:schemeClr val="bg1"/>
                </a:solidFill>
              </a:rPr>
              <a:t>• Using constraints (time, money, energy, ethics) to sharpen clarity and remove the “someday” trap</a:t>
            </a:r>
            <a:r>
              <a:rPr lang="en-MY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MY" dirty="0">
                <a:solidFill>
                  <a:schemeClr val="bg1"/>
                </a:solidFill>
              </a:rPr>
              <a:t>• Translating emotion into endpoints so “I want freedom” becomes a real target with real proof.</a:t>
            </a:r>
          </a:p>
        </p:txBody>
      </p:sp>
    </p:spTree>
    <p:extLst>
      <p:ext uri="{BB962C8B-B14F-4D97-AF65-F5344CB8AC3E}">
        <p14:creationId xmlns:p14="http://schemas.microsoft.com/office/powerpoint/2010/main" val="303482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831" y="656304"/>
            <a:ext cx="7886700" cy="34518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MY" dirty="0">
                <a:solidFill>
                  <a:schemeClr val="bg1"/>
                </a:solidFill>
              </a:rPr>
              <a:t>• Reverse engineering outcomes into controllable actions so you stop depending on luck, mood, or motivation</a:t>
            </a:r>
            <a:r>
              <a:rPr lang="en-MY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MY" dirty="0">
                <a:solidFill>
                  <a:schemeClr val="bg1"/>
                </a:solidFill>
              </a:rPr>
              <a:t>• The difference between goals and </a:t>
            </a:r>
            <a:r>
              <a:rPr lang="en-MY" dirty="0" err="1">
                <a:solidFill>
                  <a:schemeClr val="bg1"/>
                </a:solidFill>
              </a:rPr>
              <a:t>behaviors</a:t>
            </a:r>
            <a:r>
              <a:rPr lang="en-MY" dirty="0">
                <a:solidFill>
                  <a:schemeClr val="bg1"/>
                </a:solidFill>
              </a:rPr>
              <a:t> — and why </a:t>
            </a:r>
            <a:r>
              <a:rPr lang="en-MY" dirty="0" err="1">
                <a:solidFill>
                  <a:schemeClr val="bg1"/>
                </a:solidFill>
              </a:rPr>
              <a:t>behaviors</a:t>
            </a:r>
            <a:r>
              <a:rPr lang="en-MY" dirty="0">
                <a:solidFill>
                  <a:schemeClr val="bg1"/>
                </a:solidFill>
              </a:rPr>
              <a:t> win when motivation disappears</a:t>
            </a:r>
            <a:r>
              <a:rPr lang="en-MY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MY" dirty="0">
                <a:solidFill>
                  <a:schemeClr val="bg1"/>
                </a:solidFill>
              </a:rPr>
              <a:t>• Identifying leverage-point actions </a:t>
            </a:r>
            <a:r>
              <a:rPr lang="en-MY" dirty="0" smtClean="0">
                <a:solidFill>
                  <a:schemeClr val="bg1"/>
                </a:solidFill>
              </a:rPr>
              <a:t>that </a:t>
            </a:r>
            <a:r>
              <a:rPr lang="en-MY" dirty="0">
                <a:solidFill>
                  <a:schemeClr val="bg1"/>
                </a:solidFill>
              </a:rPr>
              <a:t>compound results and reduce future effort instead of adding more “busy</a:t>
            </a:r>
            <a:r>
              <a:rPr lang="en-MY" dirty="0" smtClean="0">
                <a:solidFill>
                  <a:schemeClr val="bg1"/>
                </a:solidFill>
              </a:rPr>
              <a:t>.”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MY" dirty="0">
                <a:solidFill>
                  <a:schemeClr val="bg1"/>
                </a:solidFill>
              </a:rPr>
              <a:t>• Building your execution chain (foundation → production → exposure) so your plan isn’t fragile or chaotic.</a:t>
            </a:r>
          </a:p>
        </p:txBody>
      </p:sp>
    </p:spTree>
    <p:extLst>
      <p:ext uri="{BB962C8B-B14F-4D97-AF65-F5344CB8AC3E}">
        <p14:creationId xmlns:p14="http://schemas.microsoft.com/office/powerpoint/2010/main" val="310695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204" y="901549"/>
            <a:ext cx="7886700" cy="34518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MY" sz="2300" dirty="0">
                <a:solidFill>
                  <a:schemeClr val="bg1"/>
                </a:solidFill>
              </a:rPr>
              <a:t>• Designing the board for accountability, not inspiration — what belongs on it, what doesn’t, and why simplicity wins</a:t>
            </a:r>
            <a:r>
              <a:rPr lang="en-MY" sz="23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n-MY" sz="23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MY" sz="2300" dirty="0">
                <a:solidFill>
                  <a:schemeClr val="bg1"/>
                </a:solidFill>
              </a:rPr>
              <a:t>• Using the Action–Result Grid to connect actions, frequency, and evidence so progress becomes unavoidable and </a:t>
            </a:r>
            <a:r>
              <a:rPr lang="en-MY" sz="2300" dirty="0" err="1">
                <a:solidFill>
                  <a:schemeClr val="bg1"/>
                </a:solidFill>
              </a:rPr>
              <a:t>trackable</a:t>
            </a:r>
            <a:r>
              <a:rPr lang="en-MY" sz="23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n-MY" sz="23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MY" sz="2300" dirty="0">
                <a:solidFill>
                  <a:schemeClr val="bg1"/>
                </a:solidFill>
              </a:rPr>
              <a:t>• Identity-based discipline: non-negotiable routines, minimum standards, and consistency that survives boredom and resistance.</a:t>
            </a:r>
          </a:p>
        </p:txBody>
      </p:sp>
    </p:spTree>
    <p:extLst>
      <p:ext uri="{BB962C8B-B14F-4D97-AF65-F5344CB8AC3E}">
        <p14:creationId xmlns:p14="http://schemas.microsoft.com/office/powerpoint/2010/main" val="61663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713" y="894421"/>
            <a:ext cx="7886700" cy="34518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MY" sz="2300" dirty="0">
                <a:solidFill>
                  <a:schemeClr val="bg1"/>
                </a:solidFill>
              </a:rPr>
              <a:t>• Tracking evidence and micro-manifestations, adjusting without abandoning, and graduating into “manifestation mode” where execution becomes your default</a:t>
            </a:r>
            <a:r>
              <a:rPr lang="en-MY" sz="23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n-MY" sz="23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MY" sz="2300" dirty="0">
                <a:solidFill>
                  <a:schemeClr val="bg1"/>
                </a:solidFill>
              </a:rPr>
              <a:t>… Plus many more impactful insights!</a:t>
            </a:r>
          </a:p>
          <a:p>
            <a:pPr marL="0" indent="0">
              <a:buNone/>
            </a:pPr>
            <a:endParaRPr lang="en-MY" sz="2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18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984" y="1168200"/>
            <a:ext cx="7886700" cy="116594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600" b="1" dirty="0"/>
              <a:t>This Is The Ultimate Guide For Those Who Want To:</a:t>
            </a:r>
          </a:p>
          <a:p>
            <a:pPr marL="0" indent="0" algn="ctr">
              <a:buNone/>
            </a:pPr>
            <a:endParaRPr lang="en-MY" sz="345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33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4984" y="2623277"/>
            <a:ext cx="815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sz="2400" dirty="0"/>
              <a:t>Stop using vision boards as decoration and start using them as an execution tool</a:t>
            </a:r>
            <a:r>
              <a:rPr lang="en-MY" sz="2400" dirty="0" smtClean="0"/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MY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MY" sz="2400" dirty="0"/>
              <a:t>Replace passive hoping with a system that forces consistent action.</a:t>
            </a:r>
          </a:p>
        </p:txBody>
      </p:sp>
    </p:spTree>
    <p:extLst>
      <p:ext uri="{BB962C8B-B14F-4D97-AF65-F5344CB8AC3E}">
        <p14:creationId xmlns:p14="http://schemas.microsoft.com/office/powerpoint/2010/main" val="403579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31" y="1078392"/>
            <a:ext cx="7886700" cy="2983230"/>
          </a:xfrm>
        </p:spPr>
        <p:txBody>
          <a:bodyPr>
            <a:noAutofit/>
          </a:bodyPr>
          <a:lstStyle/>
          <a:p>
            <a:pPr lvl="0"/>
            <a:r>
              <a:rPr lang="en-MY" sz="2400" dirty="0"/>
              <a:t>Define outcomes clearly so they guide decisions instead of staying as vague desires</a:t>
            </a:r>
            <a:r>
              <a:rPr lang="en-MY" sz="2400" dirty="0" smtClean="0"/>
              <a:t>.</a:t>
            </a:r>
          </a:p>
          <a:p>
            <a:pPr lvl="0"/>
            <a:endParaRPr lang="en-MY" sz="2400" dirty="0"/>
          </a:p>
          <a:p>
            <a:pPr lvl="0"/>
            <a:r>
              <a:rPr lang="en-MY" sz="2400" dirty="0"/>
              <a:t>Reverse engineer goals into repeatable </a:t>
            </a:r>
            <a:r>
              <a:rPr lang="en-MY" sz="2400" dirty="0" err="1"/>
              <a:t>behaviors</a:t>
            </a:r>
            <a:r>
              <a:rPr lang="en-MY" sz="2400" dirty="0"/>
              <a:t> that work even on low-motivation days</a:t>
            </a:r>
            <a:r>
              <a:rPr lang="en-MY" sz="2400" dirty="0" smtClean="0"/>
              <a:t>.</a:t>
            </a:r>
          </a:p>
          <a:p>
            <a:pPr lvl="0"/>
            <a:endParaRPr lang="en-MY" sz="2400" dirty="0"/>
          </a:p>
          <a:p>
            <a:pPr lvl="0"/>
            <a:r>
              <a:rPr lang="en-MY" sz="2400" dirty="0"/>
              <a:t>Rebuild self-trust by tracking real evidence instead of relying on hype and affirmations.</a:t>
            </a:r>
          </a:p>
        </p:txBody>
      </p:sp>
    </p:spTree>
    <p:extLst>
      <p:ext uri="{BB962C8B-B14F-4D97-AF65-F5344CB8AC3E}">
        <p14:creationId xmlns:p14="http://schemas.microsoft.com/office/powerpoint/2010/main" val="82729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595" y="1123211"/>
            <a:ext cx="7886700" cy="2983230"/>
          </a:xfrm>
        </p:spPr>
        <p:txBody>
          <a:bodyPr>
            <a:noAutofit/>
          </a:bodyPr>
          <a:lstStyle/>
          <a:p>
            <a:pPr lvl="0"/>
            <a:r>
              <a:rPr lang="en-MY" sz="2400" dirty="0"/>
              <a:t>Stay consistent through boredom, resistance, and slow seasons without quitting or restarting</a:t>
            </a:r>
            <a:r>
              <a:rPr lang="en-MY" sz="2400" dirty="0" smtClean="0"/>
              <a:t>.</a:t>
            </a:r>
          </a:p>
          <a:p>
            <a:pPr lvl="0"/>
            <a:endParaRPr lang="en-MY" sz="2400" dirty="0"/>
          </a:p>
          <a:p>
            <a:pPr lvl="0"/>
            <a:r>
              <a:rPr lang="en-MY" sz="2400" dirty="0"/>
              <a:t>Learn how to adjust intelligently using feedback without sabotaging momentum</a:t>
            </a:r>
            <a:r>
              <a:rPr lang="en-MY" sz="2400" dirty="0" smtClean="0"/>
              <a:t>.</a:t>
            </a:r>
          </a:p>
          <a:p>
            <a:pPr lvl="0"/>
            <a:endParaRPr lang="en-MY" sz="2400" dirty="0"/>
          </a:p>
          <a:p>
            <a:pPr lvl="0"/>
            <a:r>
              <a:rPr lang="en-MY" sz="2400" dirty="0"/>
              <a:t>Live in “manifestation mode” where results become a consequence of alignment, not a wish you keep repeating.</a:t>
            </a:r>
          </a:p>
        </p:txBody>
      </p:sp>
    </p:spTree>
    <p:extLst>
      <p:ext uri="{BB962C8B-B14F-4D97-AF65-F5344CB8AC3E}">
        <p14:creationId xmlns:p14="http://schemas.microsoft.com/office/powerpoint/2010/main" val="350417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869" y="1492664"/>
            <a:ext cx="7886700" cy="298323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100" b="1" dirty="0"/>
              <a:t>Here’s The Good News:</a:t>
            </a:r>
          </a:p>
          <a:p>
            <a:pPr marL="0" indent="0" algn="ctr">
              <a:buNone/>
            </a:pPr>
            <a:endParaRPr lang="en-MY" sz="3100" dirty="0"/>
          </a:p>
          <a:p>
            <a:pPr marL="0" indent="0" algn="ctr">
              <a:buNone/>
            </a:pPr>
            <a:r>
              <a:rPr lang="en-MY" sz="3100" dirty="0"/>
              <a:t>Instead of charging this life-changing program at a ridiculous price, I am offering it to you at a tiny fraction of the actual cost.</a:t>
            </a:r>
          </a:p>
          <a:p>
            <a:pPr marL="0" indent="0" algn="ctr">
              <a:buNone/>
            </a:pPr>
            <a:endParaRPr lang="en-MY" sz="3100" dirty="0"/>
          </a:p>
        </p:txBody>
      </p:sp>
    </p:spTree>
    <p:extLst>
      <p:ext uri="{BB962C8B-B14F-4D97-AF65-F5344CB8AC3E}">
        <p14:creationId xmlns:p14="http://schemas.microsoft.com/office/powerpoint/2010/main" val="66184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821" y="2048639"/>
            <a:ext cx="8067436" cy="298323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The reason behind this discount is because I </a:t>
            </a:r>
            <a:r>
              <a:rPr lang="en-MY" sz="3200" dirty="0" err="1"/>
              <a:t>I</a:t>
            </a:r>
            <a:r>
              <a:rPr lang="en-MY" sz="3200" dirty="0"/>
              <a:t> believe that you deserve a better operating system.</a:t>
            </a:r>
          </a:p>
        </p:txBody>
      </p:sp>
    </p:spTree>
    <p:extLst>
      <p:ext uri="{BB962C8B-B14F-4D97-AF65-F5344CB8AC3E}">
        <p14:creationId xmlns:p14="http://schemas.microsoft.com/office/powerpoint/2010/main" val="189081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36" y="762494"/>
            <a:ext cx="7741606" cy="2130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The worst part is what happens inside your head when months pass and nothing changes</a:t>
            </a:r>
            <a:r>
              <a:rPr lang="en-MY" sz="3200" dirty="0" smtClean="0"/>
              <a:t>:</a:t>
            </a:r>
          </a:p>
          <a:p>
            <a:pPr marL="0" indent="0" algn="ctr">
              <a:buNone/>
            </a:pPr>
            <a:endParaRPr lang="en-MY" sz="3200" dirty="0"/>
          </a:p>
          <a:p>
            <a:pPr marL="0" indent="0" algn="ctr">
              <a:buNone/>
            </a:pPr>
            <a:r>
              <a:rPr lang="en-MY" sz="3200" dirty="0"/>
              <a:t>You start doubting yourself.</a:t>
            </a:r>
          </a:p>
          <a:p>
            <a:pPr marL="0" indent="0" algn="ctr">
              <a:buNone/>
            </a:pPr>
            <a:r>
              <a:rPr lang="en-MY" sz="3200" dirty="0"/>
              <a:t>You start questioning your discipline.</a:t>
            </a:r>
          </a:p>
          <a:p>
            <a:pPr marL="0" indent="0" algn="ctr">
              <a:buNone/>
            </a:pPr>
            <a:r>
              <a:rPr lang="en-MY" sz="3200" dirty="0"/>
              <a:t>You start thinking you’re the problem. </a:t>
            </a:r>
          </a:p>
        </p:txBody>
      </p:sp>
    </p:spTree>
    <p:extLst>
      <p:ext uri="{BB962C8B-B14F-4D97-AF65-F5344CB8AC3E}">
        <p14:creationId xmlns:p14="http://schemas.microsoft.com/office/powerpoint/2010/main" val="46759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938" y="2313905"/>
            <a:ext cx="7886700" cy="298323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If you’ve watched up to this point</a:t>
            </a:r>
            <a:r>
              <a:rPr lang="en-MY" sz="3200" dirty="0" smtClean="0"/>
              <a:t>…</a:t>
            </a:r>
          </a:p>
          <a:p>
            <a:pPr marL="0" indent="0" algn="ctr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31264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515" y="2000012"/>
            <a:ext cx="7442230" cy="298323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I know that you are serious about designing a board that tells you exactly what to do next, not just what you want.</a:t>
            </a:r>
          </a:p>
        </p:txBody>
      </p:sp>
    </p:spTree>
    <p:extLst>
      <p:ext uri="{BB962C8B-B14F-4D97-AF65-F5344CB8AC3E}">
        <p14:creationId xmlns:p14="http://schemas.microsoft.com/office/powerpoint/2010/main" val="146818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456" y="2142166"/>
            <a:ext cx="7886700" cy="2666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/>
              <a:t>You’re just a step away from e</a:t>
            </a:r>
            <a:r>
              <a:rPr lang="en-MY" sz="3200" dirty="0" err="1"/>
              <a:t>xperiencing</a:t>
            </a:r>
            <a:r>
              <a:rPr lang="en-MY" sz="3200" dirty="0"/>
              <a:t> a massive transformation.</a:t>
            </a:r>
          </a:p>
        </p:txBody>
      </p:sp>
    </p:spTree>
    <p:extLst>
      <p:ext uri="{BB962C8B-B14F-4D97-AF65-F5344CB8AC3E}">
        <p14:creationId xmlns:p14="http://schemas.microsoft.com/office/powerpoint/2010/main" val="273295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490" y="1901625"/>
            <a:ext cx="7886700" cy="2666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225" dirty="0"/>
              <a:t>All you have to do is implement the secrets revealed in this blueprint for the next                      30 days...</a:t>
            </a:r>
          </a:p>
        </p:txBody>
      </p:sp>
    </p:spTree>
    <p:extLst>
      <p:ext uri="{BB962C8B-B14F-4D97-AF65-F5344CB8AC3E}">
        <p14:creationId xmlns:p14="http://schemas.microsoft.com/office/powerpoint/2010/main" val="292006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956" y="1907290"/>
            <a:ext cx="7886700" cy="25638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150" dirty="0"/>
              <a:t>… and if you don’t see any improvement in your life, simply return your order within 30 days, and I will give you...</a:t>
            </a:r>
          </a:p>
        </p:txBody>
      </p:sp>
    </p:spTree>
    <p:extLst>
      <p:ext uri="{BB962C8B-B14F-4D97-AF65-F5344CB8AC3E}">
        <p14:creationId xmlns:p14="http://schemas.microsoft.com/office/powerpoint/2010/main" val="325986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774" y="1399127"/>
            <a:ext cx="3839812" cy="25638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300" dirty="0"/>
              <a:t>100% Money-Back Guarantee. </a:t>
            </a:r>
          </a:p>
          <a:p>
            <a:pPr marL="0" indent="0" algn="ctr">
              <a:buNone/>
            </a:pPr>
            <a:endParaRPr lang="en-MY" sz="3300" dirty="0"/>
          </a:p>
          <a:p>
            <a:pPr marL="0" indent="0" algn="ctr">
              <a:buNone/>
            </a:pPr>
            <a:r>
              <a:rPr lang="en-MY" sz="3300" dirty="0"/>
              <a:t>No Questions Asked!</a:t>
            </a:r>
          </a:p>
        </p:txBody>
      </p:sp>
      <p:pic>
        <p:nvPicPr>
          <p:cNvPr id="7170" name="Picture 2" descr="Vast Data Adds Zero Data Loss Guarantee for Storage – Channel Futur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7" t="-250" r="18670"/>
          <a:stretch/>
        </p:blipFill>
        <p:spPr bwMode="auto">
          <a:xfrm>
            <a:off x="5285935" y="1219763"/>
            <a:ext cx="3202676" cy="246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00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33" y="2184817"/>
            <a:ext cx="7886700" cy="154022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/>
              <a:t>If you </a:t>
            </a:r>
            <a:r>
              <a:rPr lang="en-US" sz="3200" dirty="0" smtClean="0"/>
              <a:t>get </a:t>
            </a:r>
            <a:r>
              <a:rPr lang="en-US" sz="3200" b="1" dirty="0"/>
              <a:t>The Action-First Vision Board </a:t>
            </a:r>
            <a:r>
              <a:rPr lang="en-US" sz="3200" dirty="0" smtClean="0"/>
              <a:t>right </a:t>
            </a:r>
            <a:r>
              <a:rPr lang="en-US" sz="3200" dirty="0"/>
              <a:t>now, you will get these bonuses:</a:t>
            </a: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332609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813" y="1690102"/>
            <a:ext cx="7886700" cy="4348341"/>
          </a:xfrm>
        </p:spPr>
        <p:txBody>
          <a:bodyPr>
            <a:normAutofit/>
          </a:bodyPr>
          <a:lstStyle/>
          <a:p>
            <a:r>
              <a:rPr lang="en-US" sz="2800" dirty="0"/>
              <a:t>This checklist contains a step-by-step action plan to ensure you get the full benefits of</a:t>
            </a:r>
            <a:r>
              <a:rPr lang="en-US" sz="2800" b="1" dirty="0"/>
              <a:t> </a:t>
            </a:r>
            <a:r>
              <a:rPr lang="en-US" sz="2800" b="1" dirty="0"/>
              <a:t>The Action-First Vision </a:t>
            </a:r>
            <a:r>
              <a:rPr lang="en-US" sz="2800" b="1" dirty="0" smtClean="0"/>
              <a:t>Board. </a:t>
            </a:r>
          </a:p>
          <a:p>
            <a:endParaRPr lang="en-MY" sz="2800" dirty="0"/>
          </a:p>
          <a:p>
            <a:r>
              <a:rPr lang="en-US" sz="2800" dirty="0"/>
              <a:t>By simply breaking one huge topic into easily digestible chunks, you get absolute clarity, inclusive of easy-to-follow action steps!</a:t>
            </a:r>
            <a:endParaRPr lang="en-MY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57300" y="893357"/>
            <a:ext cx="7886700" cy="7101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MY" sz="3900" b="1" dirty="0">
                <a:solidFill>
                  <a:srgbClr val="4C837A"/>
                </a:solidFill>
              </a:rPr>
              <a:t>Bonus #1 - Complete Checklist</a:t>
            </a:r>
          </a:p>
        </p:txBody>
      </p:sp>
    </p:spTree>
    <p:extLst>
      <p:ext uri="{BB962C8B-B14F-4D97-AF65-F5344CB8AC3E}">
        <p14:creationId xmlns:p14="http://schemas.microsoft.com/office/powerpoint/2010/main" val="14092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2624" y="780839"/>
            <a:ext cx="7886700" cy="71012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MY" sz="3900" b="1" dirty="0">
                <a:solidFill>
                  <a:srgbClr val="4C837A"/>
                </a:solidFill>
              </a:rPr>
              <a:t>Bonus #2 - Comprehensive Mind Map</a:t>
            </a:r>
          </a:p>
          <a:p>
            <a:pPr marL="0" indent="0">
              <a:buNone/>
            </a:pPr>
            <a:endParaRPr lang="en-MY" sz="3900" b="1" dirty="0">
              <a:solidFill>
                <a:srgbClr val="4C837A"/>
              </a:solidFill>
            </a:endParaRPr>
          </a:p>
          <a:p>
            <a:pPr marL="0" indent="0">
              <a:buNone/>
            </a:pPr>
            <a:endParaRPr lang="en-MY" sz="3600" dirty="0">
              <a:solidFill>
                <a:srgbClr val="4C837A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1788" y="780839"/>
            <a:ext cx="860753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MY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MY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This mind map is perfect for 'visual' learners. It outlines everything you are going to discover throughout the entire course.</a:t>
            </a:r>
            <a:endParaRPr lang="en-MY" sz="2800" dirty="0"/>
          </a:p>
          <a:p>
            <a:endParaRPr lang="en-MY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With just a glance, you will have a clear picture of what to expect and absorb so much more than reading through </a:t>
            </a:r>
            <a:r>
              <a:rPr lang="en-US" sz="2800" b="1" dirty="0"/>
              <a:t>The Action-First Vision Board </a:t>
            </a:r>
            <a:r>
              <a:rPr lang="en-US" sz="2800" dirty="0" smtClean="0"/>
              <a:t>by </a:t>
            </a:r>
            <a:r>
              <a:rPr lang="en-US" sz="2800" dirty="0"/>
              <a:t>pages!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196708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68507" y="2365563"/>
            <a:ext cx="7351059" cy="14668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sz="3600" dirty="0">
                <a:latin typeface="+mn-lt"/>
              </a:rPr>
              <a:t>You get </a:t>
            </a:r>
            <a:r>
              <a:rPr lang="en-MY" sz="3600" b="1" i="1" dirty="0">
                <a:latin typeface="+mn-lt"/>
              </a:rPr>
              <a:t>All The Bonuses </a:t>
            </a:r>
            <a:r>
              <a:rPr lang="en-MY" sz="3600" dirty="0">
                <a:latin typeface="+mn-lt"/>
              </a:rPr>
              <a:t>absolutely </a:t>
            </a:r>
            <a:r>
              <a:rPr lang="en-MY" sz="3600" b="1" dirty="0">
                <a:latin typeface="+mn-lt"/>
              </a:rPr>
              <a:t>FREE</a:t>
            </a:r>
            <a:r>
              <a:rPr lang="en-MY" sz="3600" dirty="0">
                <a:latin typeface="+mn-lt"/>
              </a:rPr>
              <a:t> only if you Act Today!</a:t>
            </a:r>
          </a:p>
          <a:p>
            <a:r>
              <a:rPr lang="en-MY" sz="3600" dirty="0">
                <a:latin typeface="+mn-lt"/>
              </a:rPr>
              <a:t> </a:t>
            </a:r>
          </a:p>
          <a:p>
            <a:endParaRPr lang="en-MY" sz="3600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F55014B-FB61-478D-9FEF-3B4A2192EB69}"/>
              </a:ext>
            </a:extLst>
          </p:cNvPr>
          <p:cNvSpPr/>
          <p:nvPr/>
        </p:nvSpPr>
        <p:spPr>
          <a:xfrm>
            <a:off x="0" y="0"/>
            <a:ext cx="838200" cy="51435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1800"/>
          </a:p>
        </p:txBody>
      </p:sp>
    </p:spTree>
    <p:extLst>
      <p:ext uri="{BB962C8B-B14F-4D97-AF65-F5344CB8AC3E}">
        <p14:creationId xmlns:p14="http://schemas.microsoft.com/office/powerpoint/2010/main" val="263246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585" y="1634031"/>
            <a:ext cx="8388162" cy="2130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You’re not</a:t>
            </a:r>
            <a:r>
              <a:rPr lang="en-MY" sz="3200" dirty="0" smtClean="0"/>
              <a:t>.</a:t>
            </a:r>
          </a:p>
          <a:p>
            <a:pPr marL="0" indent="0" algn="ctr">
              <a:buNone/>
            </a:pPr>
            <a:endParaRPr lang="en-MY" sz="3200" dirty="0"/>
          </a:p>
          <a:p>
            <a:pPr marL="0" indent="0" algn="ctr">
              <a:buNone/>
            </a:pPr>
            <a:r>
              <a:rPr lang="en-MY" sz="3200" dirty="0"/>
              <a:t>The system you were handed is flawed.</a:t>
            </a:r>
          </a:p>
        </p:txBody>
      </p:sp>
    </p:spTree>
    <p:extLst>
      <p:ext uri="{BB962C8B-B14F-4D97-AF65-F5344CB8AC3E}">
        <p14:creationId xmlns:p14="http://schemas.microsoft.com/office/powerpoint/2010/main" val="369929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408" y="1355725"/>
            <a:ext cx="8027183" cy="27848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100" dirty="0"/>
              <a:t>Now that you know how </a:t>
            </a:r>
            <a:r>
              <a:rPr lang="en-MY" sz="3100" b="1" dirty="0"/>
              <a:t>The Action-First Vision Board </a:t>
            </a:r>
            <a:r>
              <a:rPr lang="en-US" sz="3100" dirty="0"/>
              <a:t>can change your life's trajectory, you need to decide.</a:t>
            </a:r>
            <a:endParaRPr lang="en-MY" sz="3100" dirty="0"/>
          </a:p>
          <a:p>
            <a:pPr marL="0" indent="0" algn="ctr">
              <a:buNone/>
            </a:pPr>
            <a:r>
              <a:rPr lang="en-US" sz="3100" dirty="0"/>
              <a:t> </a:t>
            </a:r>
            <a:endParaRPr lang="en-MY" sz="3100" dirty="0"/>
          </a:p>
          <a:p>
            <a:pPr marL="0" indent="0" algn="ctr">
              <a:buNone/>
            </a:pPr>
            <a:r>
              <a:rPr lang="en-US" sz="3100" dirty="0"/>
              <a:t>You can either </a:t>
            </a:r>
            <a:r>
              <a:rPr lang="en-MY" sz="3100" dirty="0"/>
              <a:t>do nothing and continue staring at goals that never move because action never starts, forever.</a:t>
            </a:r>
          </a:p>
          <a:p>
            <a:pPr marL="0" indent="0" algn="ctr">
              <a:buNone/>
            </a:pPr>
            <a:endParaRPr lang="en-MY" sz="31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B299A80-13D8-4C9B-BA54-E0CD8EE13A5E}"/>
              </a:ext>
            </a:extLst>
          </p:cNvPr>
          <p:cNvSpPr/>
          <p:nvPr/>
        </p:nvSpPr>
        <p:spPr>
          <a:xfrm>
            <a:off x="0" y="0"/>
            <a:ext cx="9144000" cy="895350"/>
          </a:xfrm>
          <a:prstGeom prst="rect">
            <a:avLst/>
          </a:prstGeom>
          <a:solidFill>
            <a:schemeClr val="tx1"/>
          </a:solidFill>
          <a:ln>
            <a:solidFill>
              <a:srgbClr val="4C83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1800"/>
          </a:p>
        </p:txBody>
      </p:sp>
    </p:spTree>
    <p:extLst>
      <p:ext uri="{BB962C8B-B14F-4D97-AF65-F5344CB8AC3E}">
        <p14:creationId xmlns:p14="http://schemas.microsoft.com/office/powerpoint/2010/main" val="69887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348" y="1982713"/>
            <a:ext cx="7886700" cy="267087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>
                <a:solidFill>
                  <a:schemeClr val="bg1"/>
                </a:solidFill>
              </a:rPr>
              <a:t>Or you can take the step that’ll change your life </a:t>
            </a:r>
            <a:r>
              <a:rPr lang="en-US" sz="3200" b="1" i="1" dirty="0">
                <a:solidFill>
                  <a:schemeClr val="bg1"/>
                </a:solidFill>
              </a:rPr>
              <a:t>INSTANTLY</a:t>
            </a:r>
            <a:r>
              <a:rPr lang="en-US" sz="3200" dirty="0">
                <a:solidFill>
                  <a:schemeClr val="bg1"/>
                </a:solidFill>
              </a:rPr>
              <a:t> by taking advantage of our offer!  </a:t>
            </a:r>
            <a:endParaRPr lang="en-MY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2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701" y="1147583"/>
            <a:ext cx="7886700" cy="267087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/>
              <a:t>You can’t afford to miss it!   </a:t>
            </a:r>
            <a:endParaRPr lang="en-MY" sz="3200" dirty="0" smtClean="0"/>
          </a:p>
          <a:p>
            <a:pPr marL="0" indent="0" algn="ctr">
              <a:buNone/>
            </a:pPr>
            <a:r>
              <a:rPr lang="en-US" sz="3200" dirty="0" smtClean="0"/>
              <a:t> </a:t>
            </a:r>
            <a:endParaRPr lang="en-MY" sz="3200" dirty="0"/>
          </a:p>
          <a:p>
            <a:pPr marL="0" indent="0" algn="ctr">
              <a:buNone/>
            </a:pPr>
            <a:r>
              <a:rPr lang="en-US" sz="3200" dirty="0"/>
              <a:t>As I’ve shown you, The Action-First Vision Board will equip you with the tools, strategies, and </a:t>
            </a:r>
            <a:r>
              <a:rPr lang="en-MY" sz="3200" dirty="0" err="1"/>
              <a:t>mindset</a:t>
            </a:r>
            <a:r>
              <a:rPr lang="en-MY" sz="3200" dirty="0"/>
              <a:t> you need to create results that come from mechanics, not magical thinking</a:t>
            </a:r>
            <a:r>
              <a:rPr lang="en-MY" sz="3200" b="1" dirty="0"/>
              <a:t> </a:t>
            </a:r>
            <a:r>
              <a:rPr lang="en-US" sz="3200" b="1" dirty="0"/>
              <a:t>FAST</a:t>
            </a:r>
            <a:r>
              <a:rPr lang="en-US" sz="3200" dirty="0"/>
              <a:t>. </a:t>
            </a:r>
            <a:endParaRPr lang="en-MY" sz="3200" dirty="0"/>
          </a:p>
          <a:p>
            <a:pPr marL="0" indent="0" algn="ctr">
              <a:buNone/>
            </a:pPr>
            <a:endParaRPr lang="en-MY" sz="3200" dirty="0"/>
          </a:p>
          <a:p>
            <a:pPr marL="0" indent="0" algn="ctr">
              <a:buNone/>
            </a:pPr>
            <a:endParaRPr lang="en-MY" sz="3200" dirty="0"/>
          </a:p>
          <a:p>
            <a:pPr marL="0" indent="0" algn="ctr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116829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97" y="1871481"/>
            <a:ext cx="8277694" cy="267087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/>
              <a:t>Plus, if by 30 days you don’t like what you get from </a:t>
            </a:r>
            <a:r>
              <a:rPr lang="en-US" sz="3200" b="1" dirty="0"/>
              <a:t>The Action-First Vision Board</a:t>
            </a:r>
            <a:r>
              <a:rPr lang="en-US" sz="3200" dirty="0"/>
              <a:t>, send me an email, and I’ll return 100% of your money back.</a:t>
            </a: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406040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787" y="2035807"/>
            <a:ext cx="7886700" cy="267087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300" dirty="0"/>
              <a:t>You have everything to gain and nothing to lose by taking this offer.</a:t>
            </a:r>
            <a:endParaRPr lang="en-MY" sz="3150" dirty="0"/>
          </a:p>
        </p:txBody>
      </p:sp>
    </p:spTree>
    <p:extLst>
      <p:ext uri="{BB962C8B-B14F-4D97-AF65-F5344CB8AC3E}">
        <p14:creationId xmlns:p14="http://schemas.microsoft.com/office/powerpoint/2010/main" val="23896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992" y="2171700"/>
            <a:ext cx="7886700" cy="142587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500" dirty="0"/>
              <a:t>So Why Wait?</a:t>
            </a:r>
          </a:p>
          <a:p>
            <a:pPr marL="0" indent="0" algn="ctr">
              <a:buNone/>
            </a:pPr>
            <a:endParaRPr lang="en-MY" sz="4500" dirty="0"/>
          </a:p>
        </p:txBody>
      </p:sp>
    </p:spTree>
    <p:extLst>
      <p:ext uri="{BB962C8B-B14F-4D97-AF65-F5344CB8AC3E}">
        <p14:creationId xmlns:p14="http://schemas.microsoft.com/office/powerpoint/2010/main" val="287747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8300" y="-85723"/>
            <a:ext cx="5867400" cy="3067049"/>
          </a:xfrm>
        </p:spPr>
        <p:txBody>
          <a:bodyPr>
            <a:noAutofit/>
          </a:bodyPr>
          <a:lstStyle/>
          <a:p>
            <a:r>
              <a:rPr lang="en-MY" sz="3300" dirty="0">
                <a:latin typeface="+mn-lt"/>
              </a:rPr>
              <a:t>Click on the button below RIGHT NOW before the price goes up.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857750"/>
            <a:ext cx="9144000" cy="28575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Rectangle 3"/>
          <p:cNvSpPr/>
          <p:nvPr/>
        </p:nvSpPr>
        <p:spPr>
          <a:xfrm>
            <a:off x="1066800" y="742950"/>
            <a:ext cx="7010400" cy="3429000"/>
          </a:xfrm>
          <a:prstGeom prst="rect">
            <a:avLst/>
          </a:prstGeom>
          <a:noFill/>
          <a:ln w="2540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9189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739" y="1885449"/>
            <a:ext cx="7521162" cy="2130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Because most vision boards are built on a cultural lie: that clarity + emotion is enough… and action is optional. </a:t>
            </a:r>
          </a:p>
          <a:p>
            <a:pPr marL="0" indent="0" algn="ctr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105213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00" y="1676291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It’s not</a:t>
            </a:r>
            <a:r>
              <a:rPr lang="en-MY" sz="3200" dirty="0" smtClean="0"/>
              <a:t>.</a:t>
            </a:r>
          </a:p>
          <a:p>
            <a:pPr marL="0" indent="0" algn="ctr">
              <a:buNone/>
            </a:pPr>
            <a:endParaRPr lang="en-MY" sz="3200" dirty="0"/>
          </a:p>
          <a:p>
            <a:pPr marL="0" indent="0" algn="ctr">
              <a:buNone/>
            </a:pPr>
            <a:r>
              <a:rPr lang="en-MY" sz="3200" dirty="0"/>
              <a:t>Vision without action doesn’t produce results.</a:t>
            </a:r>
          </a:p>
        </p:txBody>
      </p:sp>
    </p:spTree>
    <p:extLst>
      <p:ext uri="{BB962C8B-B14F-4D97-AF65-F5344CB8AC3E}">
        <p14:creationId xmlns:p14="http://schemas.microsoft.com/office/powerpoint/2010/main" val="96797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9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541" y="1185637"/>
            <a:ext cx="8172110" cy="8619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3200" dirty="0"/>
              <a:t>It produces frustration</a:t>
            </a:r>
            <a:r>
              <a:rPr lang="en-MY" sz="3200" dirty="0" smtClean="0"/>
              <a:t>.</a:t>
            </a:r>
          </a:p>
          <a:p>
            <a:pPr marL="0" indent="0" algn="ctr">
              <a:buNone/>
            </a:pPr>
            <a:endParaRPr lang="en-MY" sz="3200" dirty="0"/>
          </a:p>
          <a:p>
            <a:pPr marL="0" indent="0" algn="ctr">
              <a:buNone/>
            </a:pPr>
            <a:r>
              <a:rPr lang="en-MY" sz="3200" dirty="0"/>
              <a:t>That’s why this blueprint exists</a:t>
            </a:r>
            <a:r>
              <a:rPr lang="en-MY" sz="3200" dirty="0" smtClean="0"/>
              <a:t>.</a:t>
            </a:r>
          </a:p>
          <a:p>
            <a:pPr marL="0" indent="0" algn="ctr">
              <a:buNone/>
            </a:pPr>
            <a:endParaRPr lang="en-MY" sz="3200" dirty="0"/>
          </a:p>
          <a:p>
            <a:pPr marL="0" indent="0" algn="ctr">
              <a:buNone/>
            </a:pPr>
            <a:r>
              <a:rPr lang="en-MY" sz="3200" dirty="0"/>
              <a:t>Not to kill dreaming.</a:t>
            </a:r>
          </a:p>
          <a:p>
            <a:pPr marL="0" indent="0" algn="ctr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368091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18025</TotalTime>
  <Words>1620</Words>
  <Application>Microsoft Office PowerPoint</Application>
  <PresentationFormat>On-screen Show (16:9)</PresentationFormat>
  <Paragraphs>151</Paragraphs>
  <Slides>66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Click on the button below RIGHT NOW before the price goes up.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Hey there!</dc:title>
  <dc:creator>Cally</dc:creator>
  <cp:lastModifiedBy>Cally</cp:lastModifiedBy>
  <cp:revision>822</cp:revision>
  <dcterms:created xsi:type="dcterms:W3CDTF">2017-05-11T16:06:40Z</dcterms:created>
  <dcterms:modified xsi:type="dcterms:W3CDTF">2026-02-09T15:50:05Z</dcterms:modified>
</cp:coreProperties>
</file>