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4630400" cy="8229600"/>
  <p:notesSz cx="8229600" cy="14630400"/>
  <p:embeddedFontLst>
    <p:embeddedFont>
      <p:font typeface="Raleway" pitchFamily="2" charset="77"/>
      <p:regular r:id="rId20"/>
    </p:embeddedFont>
    <p:embeddedFont>
      <p:font typeface="Raleway Light" pitchFamily="2" charset="77"/>
      <p:regular r:id="rId21"/>
    </p:embeddedFont>
    <p:embeddedFont>
      <p:font typeface="Roboto" panose="02000000000000000000" pitchFamily="2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7" d="100"/>
          <a:sy n="107" d="100"/>
        </p:scale>
        <p:origin x="4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991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CECF3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2794992"/>
            <a:ext cx="7279243" cy="1387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Introduction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4582120"/>
            <a:ext cx="72792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 revolutionary approach to personal transformation that bridges the gap between vision and reality.</a:t>
            </a:r>
            <a:endParaRPr lang="en-US" sz="20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2266117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Critical Question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6818352" y="3659148"/>
            <a:ext cx="6879669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"What actions, repeated over time, would make this outcome inevitable?"</a:t>
            </a:r>
            <a:endParaRPr lang="en-US" sz="2050" dirty="0"/>
          </a:p>
        </p:txBody>
      </p:sp>
      <p:sp>
        <p:nvSpPr>
          <p:cNvPr id="5" name="Shape 2"/>
          <p:cNvSpPr/>
          <p:nvPr/>
        </p:nvSpPr>
        <p:spPr>
          <a:xfrm>
            <a:off x="6418778" y="3359468"/>
            <a:ext cx="30480" cy="1451848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6" name="Text 3"/>
          <p:cNvSpPr/>
          <p:nvPr/>
        </p:nvSpPr>
        <p:spPr>
          <a:xfrm>
            <a:off x="6418778" y="5110996"/>
            <a:ext cx="72792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We're shifting the starting point—instead of asking what you want to "attract," we ask this powerful question.</a:t>
            </a:r>
            <a:endParaRPr lang="en-US" sz="20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2525078"/>
            <a:ext cx="737639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From Mystique to Mechanics</a:t>
            </a:r>
            <a:endParaRPr lang="en-US" sz="4350" dirty="0"/>
          </a:p>
        </p:txBody>
      </p:sp>
      <p:sp>
        <p:nvSpPr>
          <p:cNvPr id="3" name="Shape 1"/>
          <p:cNvSpPr/>
          <p:nvPr/>
        </p:nvSpPr>
        <p:spPr>
          <a:xfrm>
            <a:off x="932378" y="3751659"/>
            <a:ext cx="4077652" cy="1952744"/>
          </a:xfrm>
          <a:prstGeom prst="roundRect">
            <a:avLst>
              <a:gd name="adj" fmla="val 7492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901898" y="3751659"/>
            <a:ext cx="121920" cy="1952744"/>
          </a:xfrm>
          <a:prstGeom prst="roundRect">
            <a:avLst>
              <a:gd name="adj" fmla="val 91775"/>
            </a:avLst>
          </a:prstGeom>
          <a:solidFill>
            <a:srgbClr val="1B1B27"/>
          </a:solidFill>
          <a:ln/>
        </p:spPr>
      </p:sp>
      <p:sp>
        <p:nvSpPr>
          <p:cNvPr id="5" name="Text 3"/>
          <p:cNvSpPr/>
          <p:nvPr/>
        </p:nvSpPr>
        <p:spPr>
          <a:xfrm>
            <a:off x="1320641" y="4048482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Replace Mystique</a:t>
            </a:r>
            <a:endParaRPr lang="en-US" sz="2150" dirty="0"/>
          </a:p>
        </p:txBody>
      </p:sp>
      <p:sp>
        <p:nvSpPr>
          <p:cNvPr id="6" name="Text 4"/>
          <p:cNvSpPr/>
          <p:nvPr/>
        </p:nvSpPr>
        <p:spPr>
          <a:xfrm>
            <a:off x="1320641" y="4555093"/>
            <a:ext cx="339256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Trade magical thinking for clear mechanics</a:t>
            </a:r>
            <a:endParaRPr lang="en-US" sz="2050" dirty="0"/>
          </a:p>
        </p:txBody>
      </p:sp>
      <p:sp>
        <p:nvSpPr>
          <p:cNvPr id="7" name="Shape 5"/>
          <p:cNvSpPr/>
          <p:nvPr/>
        </p:nvSpPr>
        <p:spPr>
          <a:xfrm>
            <a:off x="5276374" y="3751659"/>
            <a:ext cx="4077652" cy="1952744"/>
          </a:xfrm>
          <a:prstGeom prst="roundRect">
            <a:avLst>
              <a:gd name="adj" fmla="val 7492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5245894" y="3751659"/>
            <a:ext cx="121920" cy="1952744"/>
          </a:xfrm>
          <a:prstGeom prst="roundRect">
            <a:avLst>
              <a:gd name="adj" fmla="val 91775"/>
            </a:avLst>
          </a:prstGeom>
          <a:solidFill>
            <a:srgbClr val="1B1B27"/>
          </a:solidFill>
          <a:ln/>
        </p:spPr>
      </p:sp>
      <p:sp>
        <p:nvSpPr>
          <p:cNvPr id="9" name="Text 7"/>
          <p:cNvSpPr/>
          <p:nvPr/>
        </p:nvSpPr>
        <p:spPr>
          <a:xfrm>
            <a:off x="5664637" y="4048482"/>
            <a:ext cx="2885480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Trade Emotional Highs</a:t>
            </a:r>
            <a:endParaRPr lang="en-US" sz="2150" dirty="0"/>
          </a:p>
        </p:txBody>
      </p:sp>
      <p:sp>
        <p:nvSpPr>
          <p:cNvPr id="10" name="Text 8"/>
          <p:cNvSpPr/>
          <p:nvPr/>
        </p:nvSpPr>
        <p:spPr>
          <a:xfrm>
            <a:off x="5664637" y="4555093"/>
            <a:ext cx="339256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Exchange fleeting feelings for structural integrity</a:t>
            </a:r>
            <a:endParaRPr lang="en-US" sz="2050" dirty="0"/>
          </a:p>
        </p:txBody>
      </p:sp>
      <p:sp>
        <p:nvSpPr>
          <p:cNvPr id="11" name="Shape 9"/>
          <p:cNvSpPr/>
          <p:nvPr/>
        </p:nvSpPr>
        <p:spPr>
          <a:xfrm>
            <a:off x="9620369" y="3751659"/>
            <a:ext cx="4077652" cy="1952744"/>
          </a:xfrm>
          <a:prstGeom prst="roundRect">
            <a:avLst>
              <a:gd name="adj" fmla="val 7492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7C7D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9589889" y="3751659"/>
            <a:ext cx="121920" cy="1952744"/>
          </a:xfrm>
          <a:prstGeom prst="roundRect">
            <a:avLst>
              <a:gd name="adj" fmla="val 91775"/>
            </a:avLst>
          </a:prstGeom>
          <a:solidFill>
            <a:srgbClr val="1B1B27"/>
          </a:solidFill>
          <a:ln/>
        </p:spPr>
      </p:sp>
      <p:sp>
        <p:nvSpPr>
          <p:cNvPr id="13" name="Text 11"/>
          <p:cNvSpPr/>
          <p:nvPr/>
        </p:nvSpPr>
        <p:spPr>
          <a:xfrm>
            <a:off x="10008632" y="4048482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Build Systems</a:t>
            </a:r>
            <a:endParaRPr lang="en-US" sz="2150" dirty="0"/>
          </a:p>
        </p:txBody>
      </p:sp>
      <p:sp>
        <p:nvSpPr>
          <p:cNvPr id="14" name="Text 12"/>
          <p:cNvSpPr/>
          <p:nvPr/>
        </p:nvSpPr>
        <p:spPr>
          <a:xfrm>
            <a:off x="10008632" y="4555093"/>
            <a:ext cx="339256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Create frameworks that support consistent action</a:t>
            </a:r>
            <a:endParaRPr lang="en-US" sz="20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78" y="1828205"/>
            <a:ext cx="8070175" cy="4573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660017" y="2587466"/>
            <a:ext cx="4045506" cy="11099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4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End the Daily Negotiation</a:t>
            </a:r>
            <a:endParaRPr lang="en-US" sz="3450" dirty="0"/>
          </a:p>
        </p:txBody>
      </p:sp>
      <p:sp>
        <p:nvSpPr>
          <p:cNvPr id="4" name="Text 1"/>
          <p:cNvSpPr/>
          <p:nvPr/>
        </p:nvSpPr>
        <p:spPr>
          <a:xfrm>
            <a:off x="9660017" y="3963710"/>
            <a:ext cx="4045506" cy="1704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When you align your vision with your actions, you stop the daily negotiation with yourself and stop waiting to "feel ready" to begin.</a:t>
            </a:r>
            <a:endParaRPr lang="en-US" sz="20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1086326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What You'll Learn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6418778" y="2179677"/>
            <a:ext cx="266343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01</a:t>
            </a:r>
            <a:endParaRPr lang="en-US" sz="2050" dirty="0"/>
          </a:p>
        </p:txBody>
      </p:sp>
      <p:sp>
        <p:nvSpPr>
          <p:cNvPr id="5" name="Shape 2"/>
          <p:cNvSpPr/>
          <p:nvPr/>
        </p:nvSpPr>
        <p:spPr>
          <a:xfrm>
            <a:off x="6418778" y="2601873"/>
            <a:ext cx="3506391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6" name="Text 3"/>
          <p:cNvSpPr/>
          <p:nvPr/>
        </p:nvSpPr>
        <p:spPr>
          <a:xfrm>
            <a:off x="6418778" y="2795945"/>
            <a:ext cx="3506391" cy="6936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Define Outcomes with Precision</a:t>
            </a:r>
            <a:endParaRPr lang="en-US" sz="2150" dirty="0"/>
          </a:p>
        </p:txBody>
      </p:sp>
      <p:sp>
        <p:nvSpPr>
          <p:cNvPr id="7" name="Text 4"/>
          <p:cNvSpPr/>
          <p:nvPr/>
        </p:nvSpPr>
        <p:spPr>
          <a:xfrm>
            <a:off x="6418778" y="3649385"/>
            <a:ext cx="3506391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Get crystal clear on what you actually want to achieve</a:t>
            </a:r>
            <a:endParaRPr lang="en-US" sz="2050" dirty="0"/>
          </a:p>
        </p:txBody>
      </p:sp>
      <p:sp>
        <p:nvSpPr>
          <p:cNvPr id="8" name="Text 5"/>
          <p:cNvSpPr/>
          <p:nvPr/>
        </p:nvSpPr>
        <p:spPr>
          <a:xfrm>
            <a:off x="10191512" y="2179677"/>
            <a:ext cx="266343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02</a:t>
            </a:r>
            <a:endParaRPr lang="en-US" sz="2050" dirty="0"/>
          </a:p>
        </p:txBody>
      </p:sp>
      <p:sp>
        <p:nvSpPr>
          <p:cNvPr id="9" name="Shape 6"/>
          <p:cNvSpPr/>
          <p:nvPr/>
        </p:nvSpPr>
        <p:spPr>
          <a:xfrm>
            <a:off x="10191512" y="2601873"/>
            <a:ext cx="3506510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0" name="Text 7"/>
          <p:cNvSpPr/>
          <p:nvPr/>
        </p:nvSpPr>
        <p:spPr>
          <a:xfrm>
            <a:off x="10191512" y="2795945"/>
            <a:ext cx="3041094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Reverse Engineer Goals</a:t>
            </a:r>
            <a:endParaRPr lang="en-US" sz="2150" dirty="0"/>
          </a:p>
        </p:txBody>
      </p:sp>
      <p:sp>
        <p:nvSpPr>
          <p:cNvPr id="11" name="Text 8"/>
          <p:cNvSpPr/>
          <p:nvPr/>
        </p:nvSpPr>
        <p:spPr>
          <a:xfrm>
            <a:off x="10191512" y="3302556"/>
            <a:ext cx="3506510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Break down outcomes into controllable daily actions</a:t>
            </a:r>
            <a:endParaRPr lang="en-US" sz="2050" dirty="0"/>
          </a:p>
        </p:txBody>
      </p:sp>
      <p:sp>
        <p:nvSpPr>
          <p:cNvPr id="12" name="Text 9"/>
          <p:cNvSpPr/>
          <p:nvPr/>
        </p:nvSpPr>
        <p:spPr>
          <a:xfrm>
            <a:off x="6418778" y="4968002"/>
            <a:ext cx="266343" cy="3328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aleway Light" pitchFamily="34" charset="0"/>
                <a:ea typeface="Raleway Light" pitchFamily="34" charset="-122"/>
                <a:cs typeface="Raleway Light" pitchFamily="34" charset="-120"/>
              </a:rPr>
              <a:t>03</a:t>
            </a:r>
            <a:endParaRPr lang="en-US" sz="2050" dirty="0"/>
          </a:p>
        </p:txBody>
      </p:sp>
      <p:sp>
        <p:nvSpPr>
          <p:cNvPr id="13" name="Shape 10"/>
          <p:cNvSpPr/>
          <p:nvPr/>
        </p:nvSpPr>
        <p:spPr>
          <a:xfrm>
            <a:off x="6418778" y="5390198"/>
            <a:ext cx="7279243" cy="30480"/>
          </a:xfrm>
          <a:prstGeom prst="rect">
            <a:avLst/>
          </a:prstGeom>
          <a:solidFill>
            <a:srgbClr val="1B1B27"/>
          </a:solidFill>
          <a:ln/>
        </p:spPr>
      </p:sp>
      <p:sp>
        <p:nvSpPr>
          <p:cNvPr id="14" name="Text 11"/>
          <p:cNvSpPr/>
          <p:nvPr/>
        </p:nvSpPr>
        <p:spPr>
          <a:xfrm>
            <a:off x="6418778" y="5584269"/>
            <a:ext cx="2988350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Design an Action Board</a:t>
            </a:r>
            <a:endParaRPr lang="en-US" sz="2150" dirty="0"/>
          </a:p>
        </p:txBody>
      </p:sp>
      <p:sp>
        <p:nvSpPr>
          <p:cNvPr id="15" name="Text 12"/>
          <p:cNvSpPr/>
          <p:nvPr/>
        </p:nvSpPr>
        <p:spPr>
          <a:xfrm>
            <a:off x="6418778" y="6090880"/>
            <a:ext cx="72792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Create a board that instructs behavior, not just inspires emotions</a:t>
            </a:r>
            <a:endParaRPr lang="en-US" sz="20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2265045"/>
            <a:ext cx="7549634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Building Sustainable Systems</a:t>
            </a:r>
            <a:endParaRPr lang="en-US" sz="4350" dirty="0"/>
          </a:p>
        </p:txBody>
      </p:sp>
      <p:sp>
        <p:nvSpPr>
          <p:cNvPr id="3" name="Text 1"/>
          <p:cNvSpPr/>
          <p:nvPr/>
        </p:nvSpPr>
        <p:spPr>
          <a:xfrm>
            <a:off x="932378" y="4448294"/>
            <a:ext cx="6057900" cy="426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endParaRPr lang="en-US" sz="2050" dirty="0"/>
          </a:p>
        </p:txBody>
      </p:sp>
      <p:sp>
        <p:nvSpPr>
          <p:cNvPr id="4" name="Text 2"/>
          <p:cNvSpPr/>
          <p:nvPr/>
        </p:nvSpPr>
        <p:spPr>
          <a:xfrm>
            <a:off x="7647742" y="3624739"/>
            <a:ext cx="4440079" cy="5549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4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Beyond Motivation</a:t>
            </a:r>
            <a:endParaRPr lang="en-US" sz="3450" dirty="0"/>
          </a:p>
        </p:txBody>
      </p:sp>
      <p:sp>
        <p:nvSpPr>
          <p:cNvPr id="5" name="Text 3"/>
          <p:cNvSpPr/>
          <p:nvPr/>
        </p:nvSpPr>
        <p:spPr>
          <a:xfrm>
            <a:off x="7647742" y="4446032"/>
            <a:ext cx="6057900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We'll discuss building discipline that survives low motivation and </a:t>
            </a:r>
            <a:r>
              <a:rPr lang="en-US" sz="2050" b="1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tracking evidence</a:t>
            </a: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so your belief is always grounded in reality.</a:t>
            </a:r>
            <a:endParaRPr lang="en-US" sz="20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3141821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Quality Over Quantity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4235172"/>
            <a:ext cx="72792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This is not about doing more; it is about </a:t>
            </a:r>
            <a:r>
              <a:rPr lang="en-US" sz="2050" b="1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doing what matters</a:t>
            </a: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with consistency and integrity.</a:t>
            </a:r>
            <a:endParaRPr lang="en-US" sz="20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2651760"/>
            <a:ext cx="4045506" cy="5549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4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Beyond the Board</a:t>
            </a:r>
            <a:endParaRPr lang="en-US" sz="3450" dirty="0"/>
          </a:p>
        </p:txBody>
      </p:sp>
      <p:sp>
        <p:nvSpPr>
          <p:cNvPr id="3" name="Text 1"/>
          <p:cNvSpPr/>
          <p:nvPr/>
        </p:nvSpPr>
        <p:spPr>
          <a:xfrm>
            <a:off x="932378" y="3473053"/>
            <a:ext cx="4045506" cy="21312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Ultimately, you may find you no longer need a vision board at all—not because you've stopped dreaming, but because you have become someone who moves.</a:t>
            </a:r>
            <a:endParaRPr lang="en-US" sz="20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347" y="1828205"/>
            <a:ext cx="8070175" cy="457307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2531388"/>
            <a:ext cx="7279243" cy="19147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7500"/>
              </a:lnSpc>
              <a:buNone/>
            </a:pPr>
            <a:r>
              <a:rPr lang="en-US" sz="600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Sustained Movement</a:t>
            </a:r>
            <a:endParaRPr lang="en-US" sz="6000" dirty="0"/>
          </a:p>
        </p:txBody>
      </p:sp>
      <p:sp>
        <p:nvSpPr>
          <p:cNvPr id="4" name="Text 1"/>
          <p:cNvSpPr/>
          <p:nvPr/>
        </p:nvSpPr>
        <p:spPr>
          <a:xfrm>
            <a:off x="932378" y="4845725"/>
            <a:ext cx="72792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Sustained movement is the only way vision truly becomes reality.</a:t>
            </a:r>
            <a:endParaRPr lang="en-US" sz="2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3141821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Real Problem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6418778" y="4235172"/>
            <a:ext cx="7279243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Most people don't actually suffer from a lack of vision; they suffer from a </a:t>
            </a:r>
            <a:r>
              <a:rPr lang="en-US" sz="2050" b="1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lack of follow-through</a:t>
            </a: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0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78" y="1828205"/>
            <a:ext cx="8070175" cy="4573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660017" y="2374344"/>
            <a:ext cx="4045506" cy="11099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4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Illusion of Progress</a:t>
            </a:r>
            <a:endParaRPr lang="en-US" sz="3450" dirty="0"/>
          </a:p>
        </p:txBody>
      </p:sp>
      <p:sp>
        <p:nvSpPr>
          <p:cNvPr id="4" name="Text 1"/>
          <p:cNvSpPr/>
          <p:nvPr/>
        </p:nvSpPr>
        <p:spPr>
          <a:xfrm>
            <a:off x="9660017" y="3750588"/>
            <a:ext cx="4045506" cy="21312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 a world saturated with motivational quotes and aesthetic boards, it's far too easy to mistake emotional stimulation for actual progress.</a:t>
            </a:r>
            <a:endParaRPr lang="en-US" sz="20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333005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4271963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Vision Trap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932378" y="5365313"/>
            <a:ext cx="4077652" cy="1922264"/>
          </a:xfrm>
          <a:prstGeom prst="roundRect">
            <a:avLst>
              <a:gd name="adj" fmla="val 5821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213961" y="564689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Curating Images</a:t>
            </a:r>
            <a:endParaRPr lang="en-US" sz="2150" dirty="0"/>
          </a:p>
        </p:txBody>
      </p:sp>
      <p:sp>
        <p:nvSpPr>
          <p:cNvPr id="6" name="Text 3"/>
          <p:cNvSpPr/>
          <p:nvPr/>
        </p:nvSpPr>
        <p:spPr>
          <a:xfrm>
            <a:off x="1213961" y="6153507"/>
            <a:ext cx="351448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We spend hours selecting the perfect visuals</a:t>
            </a:r>
            <a:endParaRPr lang="en-US" sz="2050" dirty="0"/>
          </a:p>
        </p:txBody>
      </p:sp>
      <p:sp>
        <p:nvSpPr>
          <p:cNvPr id="7" name="Shape 4"/>
          <p:cNvSpPr/>
          <p:nvPr/>
        </p:nvSpPr>
        <p:spPr>
          <a:xfrm>
            <a:off x="5276374" y="5365313"/>
            <a:ext cx="4077652" cy="1922264"/>
          </a:xfrm>
          <a:prstGeom prst="roundRect">
            <a:avLst>
              <a:gd name="adj" fmla="val 5821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557957" y="564689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Rehearsing Success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5557957" y="6153507"/>
            <a:ext cx="351448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We mentally practice our future achievements</a:t>
            </a:r>
            <a:endParaRPr lang="en-US" sz="2050" dirty="0"/>
          </a:p>
        </p:txBody>
      </p:sp>
      <p:sp>
        <p:nvSpPr>
          <p:cNvPr id="10" name="Shape 7"/>
          <p:cNvSpPr/>
          <p:nvPr/>
        </p:nvSpPr>
        <p:spPr>
          <a:xfrm>
            <a:off x="9620369" y="5365313"/>
            <a:ext cx="4077652" cy="1922264"/>
          </a:xfrm>
          <a:prstGeom prst="roundRect">
            <a:avLst>
              <a:gd name="adj" fmla="val 5821"/>
            </a:avLst>
          </a:prstGeom>
          <a:solidFill>
            <a:srgbClr val="E1E1EA"/>
          </a:solidFill>
          <a:ln w="15240">
            <a:solidFill>
              <a:srgbClr val="C7C7D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901952" y="5646896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Minimal Change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9901952" y="6153507"/>
            <a:ext cx="3514487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Yet months pass with little tangible progress</a:t>
            </a:r>
            <a:endParaRPr lang="en-US" sz="20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18778" y="2928699"/>
            <a:ext cx="5550218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Closing the Gap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6418778" y="4022050"/>
            <a:ext cx="7279243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This system addresses that specific gap because </a:t>
            </a:r>
            <a:r>
              <a:rPr lang="en-US" sz="2050" b="1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vision without action is incomplete</a:t>
            </a: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, and belief that isn't reinforced by consistent behavior will eventually collapse.</a:t>
            </a:r>
            <a:endParaRPr lang="en-US" sz="2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2374344"/>
            <a:ext cx="4045506" cy="11099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4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Ready to Move Differently?</a:t>
            </a:r>
            <a:endParaRPr lang="en-US" sz="3450" dirty="0"/>
          </a:p>
        </p:txBody>
      </p:sp>
      <p:sp>
        <p:nvSpPr>
          <p:cNvPr id="3" name="Text 1"/>
          <p:cNvSpPr/>
          <p:nvPr/>
        </p:nvSpPr>
        <p:spPr>
          <a:xfrm>
            <a:off x="932378" y="3750588"/>
            <a:ext cx="4045506" cy="21312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The Action-First Vision Board is a direct response for those who are tired of simply "hoping harder" and are finally ready to </a:t>
            </a:r>
            <a:r>
              <a:rPr lang="en-US" sz="2050" b="1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move differently</a:t>
            </a: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0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347" y="1828205"/>
            <a:ext cx="8070175" cy="45730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32378" y="2022753"/>
            <a:ext cx="7198876" cy="6937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The Three Pillars of Success</a:t>
            </a:r>
            <a:endParaRPr lang="en-US" sz="43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78" y="3249335"/>
            <a:ext cx="4255175" cy="106560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198721" y="4581287"/>
            <a:ext cx="2913221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Operationalized Clarity</a:t>
            </a:r>
            <a:endParaRPr lang="en-US" sz="2150" dirty="0"/>
          </a:p>
        </p:txBody>
      </p:sp>
      <p:sp>
        <p:nvSpPr>
          <p:cNvPr id="5" name="Text 2"/>
          <p:cNvSpPr/>
          <p:nvPr/>
        </p:nvSpPr>
        <p:spPr>
          <a:xfrm>
            <a:off x="1198721" y="5087898"/>
            <a:ext cx="3722489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Transform vague dreams into specific actions</a:t>
            </a:r>
            <a:endParaRPr lang="en-US" sz="20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553" y="3249335"/>
            <a:ext cx="4255175" cy="106560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453896" y="4581287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Anchored Emotions</a:t>
            </a:r>
            <a:endParaRPr lang="en-US" sz="2150" dirty="0"/>
          </a:p>
        </p:txBody>
      </p:sp>
      <p:sp>
        <p:nvSpPr>
          <p:cNvPr id="8" name="Text 4"/>
          <p:cNvSpPr/>
          <p:nvPr/>
        </p:nvSpPr>
        <p:spPr>
          <a:xfrm>
            <a:off x="5453896" y="5087898"/>
            <a:ext cx="3722489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Connect feelings to disciplined behavior</a:t>
            </a:r>
            <a:endParaRPr lang="en-US" sz="20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2728" y="3249335"/>
            <a:ext cx="4255294" cy="106560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09071" y="4581287"/>
            <a:ext cx="2775109" cy="3468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C3939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Earned Belief</a:t>
            </a:r>
            <a:endParaRPr lang="en-US" sz="2150" dirty="0"/>
          </a:p>
        </p:txBody>
      </p:sp>
      <p:sp>
        <p:nvSpPr>
          <p:cNvPr id="11" name="Text 6"/>
          <p:cNvSpPr/>
          <p:nvPr/>
        </p:nvSpPr>
        <p:spPr>
          <a:xfrm>
            <a:off x="9709071" y="5087898"/>
            <a:ext cx="3722608" cy="852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Build confidence through evidence</a:t>
            </a:r>
            <a:endParaRPr lang="en-US" sz="20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378" y="2581870"/>
            <a:ext cx="7279243" cy="1387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Visualization as a Tool, Not a Strategy</a:t>
            </a:r>
            <a:endParaRPr lang="en-US" sz="4350" dirty="0"/>
          </a:p>
        </p:txBody>
      </p:sp>
      <p:sp>
        <p:nvSpPr>
          <p:cNvPr id="4" name="Text 1"/>
          <p:cNvSpPr/>
          <p:nvPr/>
        </p:nvSpPr>
        <p:spPr>
          <a:xfrm>
            <a:off x="932378" y="4368998"/>
            <a:ext cx="7279243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This isn't a rejection of visualization, but a necessary reframing: visualization is a powerful tool, but it is not a strategy.</a:t>
            </a:r>
            <a:endParaRPr lang="en-US" sz="2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78" y="1493758"/>
            <a:ext cx="8070175" cy="524208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97561" y="2081055"/>
            <a:ext cx="1860557" cy="2325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Strategy in Behavior</a:t>
            </a:r>
            <a:endParaRPr lang="en-US" sz="1450" dirty="0"/>
          </a:p>
        </p:txBody>
      </p:sp>
      <p:sp>
        <p:nvSpPr>
          <p:cNvPr id="4" name="Text 1"/>
          <p:cNvSpPr/>
          <p:nvPr/>
        </p:nvSpPr>
        <p:spPr>
          <a:xfrm>
            <a:off x="1132122" y="2393009"/>
            <a:ext cx="2391436" cy="4465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Embed intentions into daily actions.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037071" y="5389745"/>
            <a:ext cx="1860557" cy="2325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Movement</a:t>
            </a:r>
            <a:endParaRPr lang="en-US" sz="1450" dirty="0"/>
          </a:p>
        </p:txBody>
      </p:sp>
      <p:sp>
        <p:nvSpPr>
          <p:cNvPr id="6" name="Text 3"/>
          <p:cNvSpPr/>
          <p:nvPr/>
        </p:nvSpPr>
        <p:spPr>
          <a:xfrm>
            <a:off x="3771632" y="5701699"/>
            <a:ext cx="2391436" cy="4465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Take consistent, measurable steps forward.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6676581" y="2081055"/>
            <a:ext cx="1860557" cy="2325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4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Results Respond</a:t>
            </a:r>
            <a:endParaRPr lang="en-US" sz="1450" dirty="0"/>
          </a:p>
        </p:txBody>
      </p:sp>
      <p:sp>
        <p:nvSpPr>
          <p:cNvPr id="8" name="Text 5"/>
          <p:cNvSpPr/>
          <p:nvPr/>
        </p:nvSpPr>
        <p:spPr>
          <a:xfrm>
            <a:off x="6411142" y="2393009"/>
            <a:ext cx="2391435" cy="4465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Outcomes emerge from sustained action.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9660017" y="2800588"/>
            <a:ext cx="4045506" cy="11099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450" dirty="0">
                <a:solidFill>
                  <a:srgbClr val="1B1B27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Where Real Change Happens</a:t>
            </a:r>
            <a:endParaRPr lang="en-US" sz="3450" dirty="0"/>
          </a:p>
        </p:txBody>
      </p:sp>
      <p:sp>
        <p:nvSpPr>
          <p:cNvPr id="10" name="Text 7"/>
          <p:cNvSpPr/>
          <p:nvPr/>
        </p:nvSpPr>
        <p:spPr>
          <a:xfrm>
            <a:off x="9660017" y="4176832"/>
            <a:ext cx="4045506" cy="12787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True strategy lives in your behavior, and meaningful results only respond to </a:t>
            </a:r>
            <a:r>
              <a:rPr lang="en-US" sz="2050" b="1" dirty="0">
                <a:solidFill>
                  <a:srgbClr val="1B1B27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movement</a:t>
            </a:r>
            <a:r>
              <a:rPr lang="en-US" sz="2050" dirty="0">
                <a:solidFill>
                  <a:srgbClr val="3C3939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.</a:t>
            </a:r>
            <a:endParaRPr lang="en-US" sz="20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510</Words>
  <Application>Microsoft Macintosh PowerPoint</Application>
  <PresentationFormat>Custom</PresentationFormat>
  <Paragraphs>82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Roboto</vt:lpstr>
      <vt:lpstr>Raleway</vt:lpstr>
      <vt:lpstr>Arial</vt:lpstr>
      <vt:lpstr>Raleway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lastModifiedBy>Microsoft Office User</cp:lastModifiedBy>
  <cp:revision>2</cp:revision>
  <dcterms:created xsi:type="dcterms:W3CDTF">2026-02-05T15:17:46Z</dcterms:created>
  <dcterms:modified xsi:type="dcterms:W3CDTF">2026-02-08T16:57:40Z</dcterms:modified>
</cp:coreProperties>
</file>