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notesMasterIdLst>
    <p:notesMasterId r:id="rId16"/>
  </p:notesMasterIdLst>
  <p:sldSz cx="14630400" cy="8229600"/>
  <p:notesSz cx="8229600" cy="14630400"/>
  <p:embeddedFontLst>
    <p:embeddedFont>
      <p:font typeface="Raleway"/>
      <p:regular r:id="rId21"/>
    </p:embeddedFont>
    <p:embeddedFont>
      <p:font typeface="Raleway"/>
      <p:regular r:id="rId22"/>
    </p:embeddedFont>
    <p:embeddedFont>
      <p:font typeface="Raleway"/>
      <p:regular r:id="rId23"/>
    </p:embeddedFont>
    <p:embeddedFont>
      <p:font typeface="Raleway"/>
      <p:regular r:id="rId24"/>
    </p:embeddedFont>
    <p:embeddedFont>
      <p:font typeface="Roboto"/>
      <p:regular r:id="rId25"/>
    </p:embeddedFont>
    <p:embeddedFont>
      <p:font typeface="Roboto"/>
      <p:regular r:id="rId26"/>
    </p:embeddedFont>
    <p:embeddedFont>
      <p:font typeface="Roboto"/>
      <p:regular r:id="rId27"/>
    </p:embeddedFont>
    <p:embeddedFont>
      <p:font typeface="Roboto"/>
      <p:regular r:id="rId28"/>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20" Type="http://schemas.openxmlformats.org/officeDocument/2006/relationships/tableStyles" Target="tableStyles.xml"/><Relationship Id="rId21" Type="http://schemas.openxmlformats.org/officeDocument/2006/relationships/font" Target="fonts/font1.fntdata"/><Relationship Id="rId22" Type="http://schemas.openxmlformats.org/officeDocument/2006/relationships/font" Target="fonts/font2.fntdata"/><Relationship Id="rId23" Type="http://schemas.openxmlformats.org/officeDocument/2006/relationships/font" Target="fonts/font3.fntdata"/><Relationship Id="rId24" Type="http://schemas.openxmlformats.org/officeDocument/2006/relationships/font" Target="fonts/font4.fntdata"/><Relationship Id="rId25" Type="http://schemas.openxmlformats.org/officeDocument/2006/relationships/font" Target="fonts/font5.fntdata"/><Relationship Id="rId26" Type="http://schemas.openxmlformats.org/officeDocument/2006/relationships/font" Target="fonts/font6.fntdata"/><Relationship Id="rId27" Type="http://schemas.openxmlformats.org/officeDocument/2006/relationships/font" Target="fonts/font7.fntdata"/><Relationship Id="rId28"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image" Target="../media/image-10-2.svg"/><Relationship Id="rId3" Type="http://schemas.openxmlformats.org/officeDocument/2006/relationships/slideLayout" Target="../slideLayouts/slideLayout11.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slideLayout" Target="../slideLayouts/slideLayout14.xml"/><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3.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slideLayout" Target="../slideLayouts/slideLayout6.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sv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slideLayout" Target="../slideLayouts/slideLayout7.xml"/><Relationship Id="rId7"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8.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9.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2715578"/>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Conclusion</a:t>
            </a:r>
            <a:endParaRPr lang="en-US" sz="4350" dirty="0"/>
          </a:p>
        </p:txBody>
      </p:sp>
      <p:sp>
        <p:nvSpPr>
          <p:cNvPr id="4" name="Text 1"/>
          <p:cNvSpPr/>
          <p:nvPr/>
        </p:nvSpPr>
        <p:spPr>
          <a:xfrm>
            <a:off x="6418778" y="3808928"/>
            <a:ext cx="7279243" cy="1704975"/>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 final transition from using a vision board as a tool to embodying an action-first lifestyle, where your results become a predictable consequence of alignment, discipline, and the identity you have built.</a:t>
            </a:r>
            <a:endParaRPr lang="en-US" sz="20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932378" y="1382316"/>
            <a:ext cx="2417207" cy="500777"/>
          </a:xfrm>
          <a:prstGeom prst="roundRect">
            <a:avLst>
              <a:gd name="adj" fmla="val 17875"/>
            </a:avLst>
          </a:prstGeom>
          <a:solidFill>
            <a:srgbClr val="E1E1EA"/>
          </a:solidFill>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2160" y="1526143"/>
            <a:ext cx="213122" cy="213122"/>
          </a:xfrm>
          <a:prstGeom prst="rect">
            <a:avLst/>
          </a:prstGeom>
        </p:spPr>
      </p:pic>
      <p:sp>
        <p:nvSpPr>
          <p:cNvPr id="4" name="Text 1"/>
          <p:cNvSpPr/>
          <p:nvPr/>
        </p:nvSpPr>
        <p:spPr>
          <a:xfrm>
            <a:off x="1411843" y="1462207"/>
            <a:ext cx="1777960" cy="340995"/>
          </a:xfrm>
          <a:prstGeom prst="rect">
            <a:avLst/>
          </a:prstGeom>
          <a:noFill/>
          <a:ln/>
        </p:spPr>
        <p:txBody>
          <a:bodyPr wrap="none" lIns="0" tIns="0" rIns="0" bIns="0" rtlCol="0" anchor="t"/>
          <a:lstStyle/>
          <a:p>
            <a:pPr algn="l" indent="0" marL="0">
              <a:lnSpc>
                <a:spcPts val="2650"/>
              </a:lnSpc>
              <a:buNone/>
            </a:pPr>
            <a:r>
              <a:rPr lang="en-US" sz="1650" dirty="0">
                <a:solidFill>
                  <a:srgbClr val="3C3939"/>
                </a:solidFill>
                <a:latin typeface="Roboto" pitchFamily="34" charset="0"/>
                <a:ea typeface="Roboto" pitchFamily="34" charset="-122"/>
                <a:cs typeface="Roboto" pitchFamily="34" charset="-120"/>
              </a:rPr>
              <a:t>FIRST PRINCIPLES</a:t>
            </a:r>
            <a:endParaRPr lang="en-US" sz="1650" dirty="0"/>
          </a:p>
        </p:txBody>
      </p:sp>
      <p:sp>
        <p:nvSpPr>
          <p:cNvPr id="5" name="Text 2"/>
          <p:cNvSpPr/>
          <p:nvPr/>
        </p:nvSpPr>
        <p:spPr>
          <a:xfrm>
            <a:off x="932378" y="1989653"/>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When You Feel Lost</a:t>
            </a:r>
            <a:endParaRPr lang="en-US" sz="4350" dirty="0"/>
          </a:p>
        </p:txBody>
      </p:sp>
      <p:sp>
        <p:nvSpPr>
          <p:cNvPr id="6" name="Text 3"/>
          <p:cNvSpPr/>
          <p:nvPr/>
        </p:nvSpPr>
        <p:spPr>
          <a:xfrm>
            <a:off x="932378" y="3083004"/>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01</a:t>
            </a:r>
            <a:endParaRPr lang="en-US" sz="2050" dirty="0"/>
          </a:p>
        </p:txBody>
      </p:sp>
      <p:sp>
        <p:nvSpPr>
          <p:cNvPr id="7" name="Shape 4"/>
          <p:cNvSpPr/>
          <p:nvPr/>
        </p:nvSpPr>
        <p:spPr>
          <a:xfrm>
            <a:off x="932378" y="3505200"/>
            <a:ext cx="6249591" cy="30480"/>
          </a:xfrm>
          <a:prstGeom prst="rect">
            <a:avLst/>
          </a:prstGeom>
          <a:solidFill>
            <a:srgbClr val="1B1B27"/>
          </a:solidFill>
          <a:ln/>
        </p:spPr>
      </p:sp>
      <p:sp>
        <p:nvSpPr>
          <p:cNvPr id="8" name="Text 5"/>
          <p:cNvSpPr/>
          <p:nvPr/>
        </p:nvSpPr>
        <p:spPr>
          <a:xfrm>
            <a:off x="932378" y="3699272"/>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Define the Outcome</a:t>
            </a:r>
            <a:endParaRPr lang="en-US" sz="2150" dirty="0"/>
          </a:p>
        </p:txBody>
      </p:sp>
      <p:sp>
        <p:nvSpPr>
          <p:cNvPr id="9" name="Text 6"/>
          <p:cNvSpPr/>
          <p:nvPr/>
        </p:nvSpPr>
        <p:spPr>
          <a:xfrm>
            <a:off x="932378" y="4205883"/>
            <a:ext cx="6249591"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Clarify what you're working toward</a:t>
            </a:r>
            <a:endParaRPr lang="en-US" sz="2050" dirty="0"/>
          </a:p>
        </p:txBody>
      </p:sp>
      <p:sp>
        <p:nvSpPr>
          <p:cNvPr id="10" name="Text 7"/>
          <p:cNvSpPr/>
          <p:nvPr/>
        </p:nvSpPr>
        <p:spPr>
          <a:xfrm>
            <a:off x="7448312" y="3083004"/>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02</a:t>
            </a:r>
            <a:endParaRPr lang="en-US" sz="2050" dirty="0"/>
          </a:p>
        </p:txBody>
      </p:sp>
      <p:sp>
        <p:nvSpPr>
          <p:cNvPr id="11" name="Shape 8"/>
          <p:cNvSpPr/>
          <p:nvPr/>
        </p:nvSpPr>
        <p:spPr>
          <a:xfrm>
            <a:off x="7448312" y="3505200"/>
            <a:ext cx="6249710" cy="30480"/>
          </a:xfrm>
          <a:prstGeom prst="rect">
            <a:avLst/>
          </a:prstGeom>
          <a:solidFill>
            <a:srgbClr val="1B1B27"/>
          </a:solidFill>
          <a:ln/>
        </p:spPr>
      </p:sp>
      <p:sp>
        <p:nvSpPr>
          <p:cNvPr id="12" name="Text 9"/>
          <p:cNvSpPr/>
          <p:nvPr/>
        </p:nvSpPr>
        <p:spPr>
          <a:xfrm>
            <a:off x="7448312" y="3699272"/>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Identify Actions</a:t>
            </a:r>
            <a:endParaRPr lang="en-US" sz="2150" dirty="0"/>
          </a:p>
        </p:txBody>
      </p:sp>
      <p:sp>
        <p:nvSpPr>
          <p:cNvPr id="13" name="Text 10"/>
          <p:cNvSpPr/>
          <p:nvPr/>
        </p:nvSpPr>
        <p:spPr>
          <a:xfrm>
            <a:off x="7448312" y="4205883"/>
            <a:ext cx="6249710"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Find the smallest repeatable steps</a:t>
            </a:r>
            <a:endParaRPr lang="en-US" sz="2050" dirty="0"/>
          </a:p>
        </p:txBody>
      </p:sp>
      <p:sp>
        <p:nvSpPr>
          <p:cNvPr id="14" name="Text 11"/>
          <p:cNvSpPr/>
          <p:nvPr/>
        </p:nvSpPr>
        <p:spPr>
          <a:xfrm>
            <a:off x="932378" y="5098256"/>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03</a:t>
            </a:r>
            <a:endParaRPr lang="en-US" sz="2050" dirty="0"/>
          </a:p>
        </p:txBody>
      </p:sp>
      <p:sp>
        <p:nvSpPr>
          <p:cNvPr id="15" name="Shape 12"/>
          <p:cNvSpPr/>
          <p:nvPr/>
        </p:nvSpPr>
        <p:spPr>
          <a:xfrm>
            <a:off x="932378" y="5520452"/>
            <a:ext cx="6249591" cy="30480"/>
          </a:xfrm>
          <a:prstGeom prst="rect">
            <a:avLst/>
          </a:prstGeom>
          <a:solidFill>
            <a:srgbClr val="1B1B27"/>
          </a:solidFill>
          <a:ln/>
        </p:spPr>
      </p:sp>
      <p:sp>
        <p:nvSpPr>
          <p:cNvPr id="16" name="Text 13"/>
          <p:cNvSpPr/>
          <p:nvPr/>
        </p:nvSpPr>
        <p:spPr>
          <a:xfrm>
            <a:off x="932378" y="5714524"/>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Track Progress</a:t>
            </a:r>
            <a:endParaRPr lang="en-US" sz="2150" dirty="0"/>
          </a:p>
        </p:txBody>
      </p:sp>
      <p:sp>
        <p:nvSpPr>
          <p:cNvPr id="17" name="Text 14"/>
          <p:cNvSpPr/>
          <p:nvPr/>
        </p:nvSpPr>
        <p:spPr>
          <a:xfrm>
            <a:off x="932378" y="6221135"/>
            <a:ext cx="6249591"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Monitor what's actually happening</a:t>
            </a:r>
            <a:endParaRPr lang="en-US" sz="2050" dirty="0"/>
          </a:p>
        </p:txBody>
      </p:sp>
      <p:sp>
        <p:nvSpPr>
          <p:cNvPr id="18" name="Text 15"/>
          <p:cNvSpPr/>
          <p:nvPr/>
        </p:nvSpPr>
        <p:spPr>
          <a:xfrm>
            <a:off x="7448312" y="5098256"/>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04</a:t>
            </a:r>
            <a:endParaRPr lang="en-US" sz="2050" dirty="0"/>
          </a:p>
        </p:txBody>
      </p:sp>
      <p:sp>
        <p:nvSpPr>
          <p:cNvPr id="19" name="Shape 16"/>
          <p:cNvSpPr/>
          <p:nvPr/>
        </p:nvSpPr>
        <p:spPr>
          <a:xfrm>
            <a:off x="7448312" y="5520452"/>
            <a:ext cx="6249710" cy="30480"/>
          </a:xfrm>
          <a:prstGeom prst="rect">
            <a:avLst/>
          </a:prstGeom>
          <a:solidFill>
            <a:srgbClr val="1B1B27"/>
          </a:solidFill>
          <a:ln/>
        </p:spPr>
      </p:sp>
      <p:sp>
        <p:nvSpPr>
          <p:cNvPr id="20" name="Text 17"/>
          <p:cNvSpPr/>
          <p:nvPr/>
        </p:nvSpPr>
        <p:spPr>
          <a:xfrm>
            <a:off x="7448312" y="5714524"/>
            <a:ext cx="2846665"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Adjust, Don't Abandon</a:t>
            </a:r>
            <a:endParaRPr lang="en-US" sz="2150" dirty="0"/>
          </a:p>
        </p:txBody>
      </p:sp>
      <p:sp>
        <p:nvSpPr>
          <p:cNvPr id="21" name="Text 18"/>
          <p:cNvSpPr/>
          <p:nvPr/>
        </p:nvSpPr>
        <p:spPr>
          <a:xfrm>
            <a:off x="7448312" y="6221135"/>
            <a:ext cx="6249710"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Ask what needs refinement</a:t>
            </a:r>
            <a:endParaRPr lang="en-US" sz="20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2928699"/>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Resilient, Not Rigid</a:t>
            </a:r>
            <a:endParaRPr lang="en-US" sz="4350" dirty="0"/>
          </a:p>
        </p:txBody>
      </p:sp>
      <p:sp>
        <p:nvSpPr>
          <p:cNvPr id="4" name="Text 1"/>
          <p:cNvSpPr/>
          <p:nvPr/>
        </p:nvSpPr>
        <p:spPr>
          <a:xfrm>
            <a:off x="932378" y="4022050"/>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This framework is not rigid, but resilient. It adapts as your goals evolve, your responsibilities shift, and your capacity expands, meeting you exactly where you are without excuses.</a:t>
            </a:r>
            <a:endParaRPr lang="en-US" sz="20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932378" y="2475905"/>
            <a:ext cx="8337590"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Stop Performing, Start Practicing</a:t>
            </a:r>
            <a:endParaRPr lang="en-US" sz="4350" dirty="0"/>
          </a:p>
        </p:txBody>
      </p:sp>
      <p:sp>
        <p:nvSpPr>
          <p:cNvPr id="3" name="Shape 1"/>
          <p:cNvSpPr/>
          <p:nvPr/>
        </p:nvSpPr>
        <p:spPr>
          <a:xfrm>
            <a:off x="740569" y="3569256"/>
            <a:ext cx="6441519" cy="2184321"/>
          </a:xfrm>
          <a:prstGeom prst="roundRect">
            <a:avLst>
              <a:gd name="adj" fmla="val 8781"/>
            </a:avLst>
          </a:prstGeom>
          <a:solidFill>
            <a:srgbClr val="1B1B27">
              <a:alpha val="95000"/>
            </a:srgbClr>
          </a:solidFill>
          <a:ln/>
        </p:spPr>
      </p:sp>
      <p:sp>
        <p:nvSpPr>
          <p:cNvPr id="4" name="Text 2"/>
          <p:cNvSpPr/>
          <p:nvPr/>
        </p:nvSpPr>
        <p:spPr>
          <a:xfrm>
            <a:off x="1006912" y="3835598"/>
            <a:ext cx="3330059" cy="416243"/>
          </a:xfrm>
          <a:prstGeom prst="rect">
            <a:avLst/>
          </a:prstGeom>
          <a:noFill/>
          <a:ln/>
        </p:spPr>
        <p:txBody>
          <a:bodyPr wrap="none" lIns="0" tIns="0" rIns="0" bIns="0" rtlCol="0" anchor="t"/>
          <a:lstStyle/>
          <a:p>
            <a:pPr algn="l" indent="0" marL="0">
              <a:lnSpc>
                <a:spcPts val="3250"/>
              </a:lnSpc>
              <a:buNone/>
            </a:pPr>
            <a:r>
              <a:rPr lang="en-US" sz="2600" dirty="0">
                <a:solidFill>
                  <a:srgbClr val="FFFFFF"/>
                </a:solidFill>
                <a:latin typeface="Raleway" pitchFamily="34" charset="0"/>
                <a:ea typeface="Raleway" pitchFamily="34" charset="-122"/>
                <a:cs typeface="Raleway" pitchFamily="34" charset="-120"/>
              </a:rPr>
              <a:t>The Invitation</a:t>
            </a:r>
            <a:endParaRPr lang="en-US" sz="2600" dirty="0"/>
          </a:p>
        </p:txBody>
      </p:sp>
      <p:sp>
        <p:nvSpPr>
          <p:cNvPr id="5" name="Text 3"/>
          <p:cNvSpPr/>
          <p:nvPr/>
        </p:nvSpPr>
        <p:spPr>
          <a:xfrm>
            <a:off x="1006912" y="4518184"/>
            <a:ext cx="5908834" cy="852488"/>
          </a:xfrm>
          <a:prstGeom prst="rect">
            <a:avLst/>
          </a:prstGeom>
          <a:noFill/>
          <a:ln/>
        </p:spPr>
        <p:txBody>
          <a:bodyPr wrap="square" lIns="0" tIns="0" rIns="0" bIns="0" rtlCol="0" anchor="t"/>
          <a:lstStyle/>
          <a:p>
            <a:pPr algn="l" indent="0" marL="0">
              <a:lnSpc>
                <a:spcPts val="3350"/>
              </a:lnSpc>
              <a:buNone/>
            </a:pPr>
            <a:r>
              <a:rPr lang="en-US" sz="2050" dirty="0">
                <a:solidFill>
                  <a:srgbClr val="FFFFFF"/>
                </a:solidFill>
                <a:latin typeface="Roboto" pitchFamily="34" charset="0"/>
                <a:ea typeface="Roboto" pitchFamily="34" charset="-122"/>
                <a:cs typeface="Roboto" pitchFamily="34" charset="-120"/>
              </a:rPr>
              <a:t>Stop performing belief and start practicing alignment.</a:t>
            </a:r>
            <a:endParaRPr lang="en-US" sz="2050" dirty="0"/>
          </a:p>
        </p:txBody>
      </p:sp>
      <p:sp>
        <p:nvSpPr>
          <p:cNvPr id="6" name="Text 4"/>
          <p:cNvSpPr/>
          <p:nvPr/>
        </p:nvSpPr>
        <p:spPr>
          <a:xfrm>
            <a:off x="7647742" y="3808928"/>
            <a:ext cx="6057900" cy="1704975"/>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This system is an invitation to ground your dreams in actual behavior, transforming abstract aspirations into concrete daily actions that compound over time.</a:t>
            </a:r>
            <a:endParaRPr lang="en-US" sz="20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2744510"/>
            <a:ext cx="7279243" cy="1914763"/>
          </a:xfrm>
          <a:prstGeom prst="rect">
            <a:avLst/>
          </a:prstGeom>
          <a:noFill/>
          <a:ln/>
        </p:spPr>
        <p:txBody>
          <a:bodyPr wrap="square" lIns="0" tIns="0" rIns="0" bIns="0" rtlCol="0" anchor="t"/>
          <a:lstStyle/>
          <a:p>
            <a:pPr algn="l" indent="0" marL="0">
              <a:lnSpc>
                <a:spcPts val="7500"/>
              </a:lnSpc>
              <a:buNone/>
            </a:pPr>
            <a:r>
              <a:rPr lang="en-US" sz="6000" dirty="0">
                <a:solidFill>
                  <a:srgbClr val="1B1B27"/>
                </a:solidFill>
                <a:latin typeface="Raleway" pitchFamily="34" charset="0"/>
                <a:ea typeface="Raleway" pitchFamily="34" charset="-122"/>
                <a:cs typeface="Raleway" pitchFamily="34" charset="-120"/>
              </a:rPr>
              <a:t>Your Future Is Built by Your Present</a:t>
            </a:r>
            <a:endParaRPr lang="en-US" sz="6000" dirty="0"/>
          </a:p>
        </p:txBody>
      </p:sp>
      <p:sp>
        <p:nvSpPr>
          <p:cNvPr id="4" name="Text 1"/>
          <p:cNvSpPr/>
          <p:nvPr/>
        </p:nvSpPr>
        <p:spPr>
          <a:xfrm>
            <a:off x="6418778" y="5058847"/>
            <a:ext cx="7279243"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One deliberate and intentional action at a time.</a:t>
            </a:r>
            <a:endParaRPr lang="en-US" sz="20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932378" y="1877735"/>
            <a:ext cx="9863137"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Vision + Movement = Inevitable Results</a:t>
            </a:r>
            <a:endParaRPr lang="en-US" sz="4350" dirty="0"/>
          </a:p>
        </p:txBody>
      </p:sp>
      <p:sp>
        <p:nvSpPr>
          <p:cNvPr id="3" name="Shape 1"/>
          <p:cNvSpPr/>
          <p:nvPr/>
        </p:nvSpPr>
        <p:spPr>
          <a:xfrm>
            <a:off x="932378" y="3104317"/>
            <a:ext cx="12765643" cy="1496020"/>
          </a:xfrm>
          <a:prstGeom prst="roundRect">
            <a:avLst>
              <a:gd name="adj" fmla="val 7479"/>
            </a:avLst>
          </a:prstGeom>
          <a:solidFill>
            <a:srgbClr val="E1E1EA"/>
          </a:solidFill>
          <a:ln w="15240">
            <a:solidFill>
              <a:srgbClr val="C7C7D0"/>
            </a:solidFill>
            <a:prstDash val="solid"/>
          </a:ln>
        </p:spPr>
      </p:sp>
      <p:sp>
        <p:nvSpPr>
          <p:cNvPr id="4" name="Shape 2"/>
          <p:cNvSpPr/>
          <p:nvPr/>
        </p:nvSpPr>
        <p:spPr>
          <a:xfrm>
            <a:off x="947618" y="3119557"/>
            <a:ext cx="4245054" cy="1465540"/>
          </a:xfrm>
          <a:prstGeom prst="roundRect">
            <a:avLst>
              <a:gd name="adj" fmla="val 7635"/>
            </a:avLst>
          </a:prstGeom>
          <a:solidFill>
            <a:srgbClr val="E1E1EA"/>
          </a:solidFill>
          <a:ln/>
        </p:spPr>
      </p:sp>
      <p:sp>
        <p:nvSpPr>
          <p:cNvPr id="5" name="Text 3"/>
          <p:cNvSpPr/>
          <p:nvPr/>
        </p:nvSpPr>
        <p:spPr>
          <a:xfrm>
            <a:off x="1213961" y="3385899"/>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Vision</a:t>
            </a:r>
            <a:endParaRPr lang="en-US" sz="2150" dirty="0"/>
          </a:p>
        </p:txBody>
      </p:sp>
      <p:sp>
        <p:nvSpPr>
          <p:cNvPr id="6" name="Text 4"/>
          <p:cNvSpPr/>
          <p:nvPr/>
        </p:nvSpPr>
        <p:spPr>
          <a:xfrm>
            <a:off x="1213961" y="3892510"/>
            <a:ext cx="371236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Know where you're going</a:t>
            </a:r>
            <a:endParaRPr lang="en-US" sz="2050" dirty="0"/>
          </a:p>
        </p:txBody>
      </p:sp>
      <p:sp>
        <p:nvSpPr>
          <p:cNvPr id="7" name="Shape 5"/>
          <p:cNvSpPr/>
          <p:nvPr/>
        </p:nvSpPr>
        <p:spPr>
          <a:xfrm>
            <a:off x="5192673" y="3119557"/>
            <a:ext cx="4245054" cy="1465540"/>
          </a:xfrm>
          <a:prstGeom prst="rect">
            <a:avLst/>
          </a:prstGeom>
          <a:solidFill>
            <a:srgbClr val="E1E1EA"/>
          </a:solidFill>
          <a:ln/>
        </p:spPr>
      </p:sp>
      <p:sp>
        <p:nvSpPr>
          <p:cNvPr id="8" name="Shape 6"/>
          <p:cNvSpPr/>
          <p:nvPr/>
        </p:nvSpPr>
        <p:spPr>
          <a:xfrm>
            <a:off x="5192673" y="3119557"/>
            <a:ext cx="30480" cy="1465540"/>
          </a:xfrm>
          <a:prstGeom prst="roundRect">
            <a:avLst>
              <a:gd name="adj" fmla="val 367101"/>
            </a:avLst>
          </a:prstGeom>
          <a:solidFill>
            <a:srgbClr val="C7C7D0"/>
          </a:solidFill>
          <a:ln/>
        </p:spPr>
      </p:sp>
      <p:sp>
        <p:nvSpPr>
          <p:cNvPr id="9" name="Text 7"/>
          <p:cNvSpPr/>
          <p:nvPr/>
        </p:nvSpPr>
        <p:spPr>
          <a:xfrm>
            <a:off x="5459016" y="3385899"/>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Movement</a:t>
            </a:r>
            <a:endParaRPr lang="en-US" sz="2150" dirty="0"/>
          </a:p>
        </p:txBody>
      </p:sp>
      <p:sp>
        <p:nvSpPr>
          <p:cNvPr id="10" name="Text 8"/>
          <p:cNvSpPr/>
          <p:nvPr/>
        </p:nvSpPr>
        <p:spPr>
          <a:xfrm>
            <a:off x="5459016" y="3892510"/>
            <a:ext cx="371236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Take consistent action</a:t>
            </a:r>
            <a:endParaRPr lang="en-US" sz="2050" dirty="0"/>
          </a:p>
        </p:txBody>
      </p:sp>
      <p:sp>
        <p:nvSpPr>
          <p:cNvPr id="11" name="Shape 9"/>
          <p:cNvSpPr/>
          <p:nvPr/>
        </p:nvSpPr>
        <p:spPr>
          <a:xfrm>
            <a:off x="9437727" y="3119557"/>
            <a:ext cx="4245054" cy="1465540"/>
          </a:xfrm>
          <a:prstGeom prst="rect">
            <a:avLst/>
          </a:prstGeom>
          <a:solidFill>
            <a:srgbClr val="E1E1EA"/>
          </a:solidFill>
          <a:ln/>
        </p:spPr>
      </p:sp>
      <p:sp>
        <p:nvSpPr>
          <p:cNvPr id="12" name="Shape 10"/>
          <p:cNvSpPr/>
          <p:nvPr/>
        </p:nvSpPr>
        <p:spPr>
          <a:xfrm>
            <a:off x="9437727" y="3119557"/>
            <a:ext cx="30480" cy="1465540"/>
          </a:xfrm>
          <a:prstGeom prst="roundRect">
            <a:avLst>
              <a:gd name="adj" fmla="val 367101"/>
            </a:avLst>
          </a:prstGeom>
          <a:solidFill>
            <a:srgbClr val="C7C7D0"/>
          </a:solidFill>
          <a:ln/>
        </p:spPr>
      </p:sp>
      <p:sp>
        <p:nvSpPr>
          <p:cNvPr id="13" name="Text 11"/>
          <p:cNvSpPr/>
          <p:nvPr/>
        </p:nvSpPr>
        <p:spPr>
          <a:xfrm>
            <a:off x="9704070" y="3385899"/>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Time</a:t>
            </a:r>
            <a:endParaRPr lang="en-US" sz="2150" dirty="0"/>
          </a:p>
        </p:txBody>
      </p:sp>
      <p:sp>
        <p:nvSpPr>
          <p:cNvPr id="14" name="Text 12"/>
          <p:cNvSpPr/>
          <p:nvPr/>
        </p:nvSpPr>
        <p:spPr>
          <a:xfrm>
            <a:off x="9704070" y="3892510"/>
            <a:ext cx="371236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Allow the process to unfold</a:t>
            </a:r>
            <a:endParaRPr lang="en-US" sz="2050" dirty="0"/>
          </a:p>
        </p:txBody>
      </p:sp>
      <p:sp>
        <p:nvSpPr>
          <p:cNvPr id="15" name="Text 13"/>
          <p:cNvSpPr/>
          <p:nvPr/>
        </p:nvSpPr>
        <p:spPr>
          <a:xfrm>
            <a:off x="1331952" y="5199698"/>
            <a:ext cx="12366069"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When vision is backed by movement, results are no longer a matter of chance; they are simply a matter of time. And time, when paired with action, has a way of keeping its promises.</a:t>
            </a:r>
            <a:endParaRPr lang="en-US" sz="2050" dirty="0"/>
          </a:p>
        </p:txBody>
      </p:sp>
      <p:sp>
        <p:nvSpPr>
          <p:cNvPr id="16" name="Shape 14"/>
          <p:cNvSpPr/>
          <p:nvPr/>
        </p:nvSpPr>
        <p:spPr>
          <a:xfrm>
            <a:off x="932378" y="4900017"/>
            <a:ext cx="30480" cy="1451848"/>
          </a:xfrm>
          <a:prstGeom prst="rect">
            <a:avLst/>
          </a:prstGeom>
          <a:solidFill>
            <a:srgbClr val="1B1B27"/>
          </a:solidFill>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909518" y="714613"/>
            <a:ext cx="2205633" cy="484227"/>
          </a:xfrm>
          <a:prstGeom prst="roundRect">
            <a:avLst>
              <a:gd name="adj" fmla="val 18032"/>
            </a:avLst>
          </a:prstGeom>
          <a:solidFill>
            <a:srgbClr val="E1E1EA"/>
          </a:solidFill>
          <a:ln/>
        </p:spPr>
      </p:sp>
      <p:sp>
        <p:nvSpPr>
          <p:cNvPr id="3" name="Text 1"/>
          <p:cNvSpPr/>
          <p:nvPr/>
        </p:nvSpPr>
        <p:spPr>
          <a:xfrm>
            <a:off x="1065371" y="792480"/>
            <a:ext cx="1893927" cy="328493"/>
          </a:xfrm>
          <a:prstGeom prst="rect">
            <a:avLst/>
          </a:prstGeom>
          <a:noFill/>
          <a:ln/>
        </p:spPr>
        <p:txBody>
          <a:bodyPr wrap="none" lIns="0" tIns="0" rIns="0" bIns="0" rtlCol="0" anchor="t"/>
          <a:lstStyle/>
          <a:p>
            <a:pPr algn="l" indent="0" marL="0">
              <a:lnSpc>
                <a:spcPts val="2550"/>
              </a:lnSpc>
              <a:buNone/>
            </a:pPr>
            <a:r>
              <a:rPr lang="en-US" sz="1600" dirty="0">
                <a:solidFill>
                  <a:srgbClr val="3C3939"/>
                </a:solidFill>
                <a:latin typeface="Roboto" pitchFamily="34" charset="0"/>
                <a:ea typeface="Roboto" pitchFamily="34" charset="-122"/>
                <a:cs typeface="Roboto" pitchFamily="34" charset="-120"/>
              </a:rPr>
              <a:t>TRANSITION PHASE</a:t>
            </a:r>
            <a:endParaRPr lang="en-US" sz="1600" dirty="0"/>
          </a:p>
        </p:txBody>
      </p:sp>
      <p:sp>
        <p:nvSpPr>
          <p:cNvPr id="4" name="Text 2"/>
          <p:cNvSpPr/>
          <p:nvPr/>
        </p:nvSpPr>
        <p:spPr>
          <a:xfrm>
            <a:off x="909518" y="1300163"/>
            <a:ext cx="6136838" cy="676632"/>
          </a:xfrm>
          <a:prstGeom prst="rect">
            <a:avLst/>
          </a:prstGeom>
          <a:noFill/>
          <a:ln/>
        </p:spPr>
        <p:txBody>
          <a:bodyPr wrap="none" lIns="0" tIns="0" rIns="0" bIns="0" rtlCol="0" anchor="t"/>
          <a:lstStyle/>
          <a:p>
            <a:pPr algn="l" indent="0" marL="0">
              <a:lnSpc>
                <a:spcPts val="5300"/>
              </a:lnSpc>
              <a:buNone/>
            </a:pPr>
            <a:r>
              <a:rPr lang="en-US" sz="4250" dirty="0">
                <a:solidFill>
                  <a:srgbClr val="1B1B27"/>
                </a:solidFill>
                <a:latin typeface="Raleway" pitchFamily="34" charset="0"/>
                <a:ea typeface="Raleway" pitchFamily="34" charset="-122"/>
                <a:cs typeface="Raleway" pitchFamily="34" charset="-120"/>
              </a:rPr>
              <a:t>Beyond the Vision Board</a:t>
            </a:r>
            <a:endParaRPr lang="en-US" sz="4250" dirty="0"/>
          </a:p>
        </p:txBody>
      </p:sp>
      <p:pic>
        <p:nvPicPr>
          <p:cNvPr id="5" name="Image 0" descr="preencoded.png">    </p:cNvPr>
          <p:cNvPicPr>
            <a:picLocks noChangeAspect="1"/>
          </p:cNvPicPr>
          <p:nvPr/>
        </p:nvPicPr>
        <p:blipFill>
          <a:blip r:embed="rId1"/>
          <a:stretch>
            <a:fillRect/>
          </a:stretch>
        </p:blipFill>
        <p:spPr>
          <a:xfrm>
            <a:off x="909518" y="2642116"/>
            <a:ext cx="8105418" cy="4592955"/>
          </a:xfrm>
          <a:prstGeom prst="rect">
            <a:avLst/>
          </a:prstGeom>
        </p:spPr>
      </p:pic>
      <p:sp>
        <p:nvSpPr>
          <p:cNvPr id="6" name="Text 3"/>
          <p:cNvSpPr/>
          <p:nvPr/>
        </p:nvSpPr>
        <p:spPr>
          <a:xfrm>
            <a:off x="9656445" y="3124914"/>
            <a:ext cx="4071938" cy="2463879"/>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At this stage, the vision board is no longer your primary focus. This isn't because your vision has faded, but because the actual work has taken precedence over the planning.</a:t>
            </a:r>
            <a:endParaRPr lang="en-US" sz="2000" dirty="0"/>
          </a:p>
        </p:txBody>
      </p:sp>
      <p:sp>
        <p:nvSpPr>
          <p:cNvPr id="7" name="Text 4"/>
          <p:cNvSpPr/>
          <p:nvPr/>
        </p:nvSpPr>
        <p:spPr>
          <a:xfrm>
            <a:off x="10046137" y="5873948"/>
            <a:ext cx="3682246" cy="821293"/>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The work now speaks louder than the vision.</a:t>
            </a:r>
            <a:endParaRPr lang="en-US" sz="2000" dirty="0"/>
          </a:p>
        </p:txBody>
      </p:sp>
      <p:sp>
        <p:nvSpPr>
          <p:cNvPr id="8" name="Shape 5"/>
          <p:cNvSpPr/>
          <p:nvPr/>
        </p:nvSpPr>
        <p:spPr>
          <a:xfrm>
            <a:off x="9656445" y="5873948"/>
            <a:ext cx="30480" cy="821293"/>
          </a:xfrm>
          <a:prstGeom prst="rect">
            <a:avLst/>
          </a:prstGeom>
          <a:solidFill>
            <a:srgbClr val="1B1B27"/>
          </a:solidFill>
          <a:ln/>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1512689"/>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The Momentum Shift</a:t>
            </a:r>
            <a:endParaRPr lang="en-US" sz="4350" dirty="0"/>
          </a:p>
        </p:txBody>
      </p:sp>
      <p:sp>
        <p:nvSpPr>
          <p:cNvPr id="4" name="Shape 1"/>
          <p:cNvSpPr/>
          <p:nvPr/>
        </p:nvSpPr>
        <p:spPr>
          <a:xfrm>
            <a:off x="932378" y="2606040"/>
            <a:ext cx="7279243" cy="1922264"/>
          </a:xfrm>
          <a:prstGeom prst="roundRect">
            <a:avLst>
              <a:gd name="adj" fmla="val 5821"/>
            </a:avLst>
          </a:prstGeom>
          <a:solidFill>
            <a:srgbClr val="E1E1EA"/>
          </a:solidFill>
          <a:ln w="15240">
            <a:solidFill>
              <a:srgbClr val="C7C7D0"/>
            </a:solidFill>
            <a:prstDash val="solid"/>
          </a:ln>
        </p:spPr>
      </p:sp>
      <p:sp>
        <p:nvSpPr>
          <p:cNvPr id="5" name="Text 2"/>
          <p:cNvSpPr/>
          <p:nvPr/>
        </p:nvSpPr>
        <p:spPr>
          <a:xfrm>
            <a:off x="1213961" y="2887623"/>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No More Waiting</a:t>
            </a:r>
            <a:endParaRPr lang="en-US" sz="2150" dirty="0"/>
          </a:p>
        </p:txBody>
      </p:sp>
      <p:sp>
        <p:nvSpPr>
          <p:cNvPr id="6" name="Text 3"/>
          <p:cNvSpPr/>
          <p:nvPr/>
        </p:nvSpPr>
        <p:spPr>
          <a:xfrm>
            <a:off x="1213961" y="3394234"/>
            <a:ext cx="6716078"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 no longer rely on motivation to begin or emotional certainty to proceed.</a:t>
            </a:r>
            <a:endParaRPr lang="en-US" sz="2050" dirty="0"/>
          </a:p>
        </p:txBody>
      </p:sp>
      <p:sp>
        <p:nvSpPr>
          <p:cNvPr id="7" name="Shape 4"/>
          <p:cNvSpPr/>
          <p:nvPr/>
        </p:nvSpPr>
        <p:spPr>
          <a:xfrm>
            <a:off x="932378" y="4794647"/>
            <a:ext cx="7279243" cy="1922264"/>
          </a:xfrm>
          <a:prstGeom prst="roundRect">
            <a:avLst>
              <a:gd name="adj" fmla="val 5821"/>
            </a:avLst>
          </a:prstGeom>
          <a:solidFill>
            <a:srgbClr val="E1E1EA"/>
          </a:solidFill>
          <a:ln w="15240">
            <a:solidFill>
              <a:srgbClr val="C7C7D0"/>
            </a:solidFill>
            <a:prstDash val="solid"/>
          </a:ln>
        </p:spPr>
      </p:sp>
      <p:sp>
        <p:nvSpPr>
          <p:cNvPr id="8" name="Text 5"/>
          <p:cNvSpPr/>
          <p:nvPr/>
        </p:nvSpPr>
        <p:spPr>
          <a:xfrm>
            <a:off x="1213961" y="5076230"/>
            <a:ext cx="2848808"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Self-Generated Power</a:t>
            </a:r>
            <a:endParaRPr lang="en-US" sz="2150" dirty="0"/>
          </a:p>
        </p:txBody>
      </p:sp>
      <p:sp>
        <p:nvSpPr>
          <p:cNvPr id="9" name="Text 6"/>
          <p:cNvSpPr/>
          <p:nvPr/>
        </p:nvSpPr>
        <p:spPr>
          <a:xfrm>
            <a:off x="1213961" y="5582841"/>
            <a:ext cx="6716078"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 understand that momentum is not something to await—it is something you generate.</a:t>
            </a:r>
            <a:endParaRPr lang="en-US" sz="20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2581870"/>
            <a:ext cx="7279243" cy="1387554"/>
          </a:xfrm>
          <a:prstGeom prst="rect">
            <a:avLst/>
          </a:prstGeom>
          <a:noFill/>
          <a:ln/>
        </p:spPr>
        <p:txBody>
          <a:bodyPr wrap="squar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Transformation Through Reliability</a:t>
            </a:r>
            <a:endParaRPr lang="en-US" sz="4350" dirty="0"/>
          </a:p>
        </p:txBody>
      </p:sp>
      <p:sp>
        <p:nvSpPr>
          <p:cNvPr id="4" name="Text 1"/>
          <p:cNvSpPr/>
          <p:nvPr/>
        </p:nvSpPr>
        <p:spPr>
          <a:xfrm>
            <a:off x="932378" y="4368998"/>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Meaningful transformation rarely arrives as a dramatic breakthrough. Instead, it manifests as simple reliability—the act of doing what you said you would do, repeatedly.</a:t>
            </a:r>
            <a:endParaRPr lang="en-US" sz="20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887254" y="986671"/>
            <a:ext cx="8815745" cy="660202"/>
          </a:xfrm>
          <a:prstGeom prst="rect">
            <a:avLst/>
          </a:prstGeom>
          <a:noFill/>
          <a:ln/>
        </p:spPr>
        <p:txBody>
          <a:bodyPr wrap="none" lIns="0" tIns="0" rIns="0" bIns="0" rtlCol="0" anchor="t"/>
          <a:lstStyle/>
          <a:p>
            <a:pPr algn="l" indent="0" marL="0">
              <a:lnSpc>
                <a:spcPts val="5150"/>
              </a:lnSpc>
              <a:buNone/>
            </a:pPr>
            <a:r>
              <a:rPr lang="en-US" sz="4150" dirty="0">
                <a:solidFill>
                  <a:srgbClr val="1B1B27"/>
                </a:solidFill>
                <a:latin typeface="Raleway" pitchFamily="34" charset="0"/>
                <a:ea typeface="Raleway" pitchFamily="34" charset="-122"/>
                <a:cs typeface="Raleway" pitchFamily="34" charset="-120"/>
              </a:rPr>
              <a:t>Identity Shift: The True Manifestation</a:t>
            </a:r>
            <a:endParaRPr lang="en-US" sz="4150" dirty="0"/>
          </a:p>
        </p:txBody>
      </p:sp>
      <p:pic>
        <p:nvPicPr>
          <p:cNvPr id="3" name="Image 0" descr="preencoded.png">    </p:cNvPr>
          <p:cNvPicPr>
            <a:picLocks noChangeAspect="1"/>
          </p:cNvPicPr>
          <p:nvPr/>
        </p:nvPicPr>
        <p:blipFill>
          <a:blip r:embed="rId1"/>
          <a:stretch>
            <a:fillRect/>
          </a:stretch>
        </p:blipFill>
        <p:spPr>
          <a:xfrm>
            <a:off x="887254" y="2840355"/>
            <a:ext cx="8139827" cy="3570684"/>
          </a:xfrm>
          <a:prstGeom prst="rect">
            <a:avLst/>
          </a:prstGeom>
        </p:spPr>
      </p:pic>
      <p:sp>
        <p:nvSpPr>
          <p:cNvPr id="4" name="Text 1"/>
          <p:cNvSpPr/>
          <p:nvPr/>
        </p:nvSpPr>
        <p:spPr>
          <a:xfrm>
            <a:off x="3012155" y="5421525"/>
            <a:ext cx="1495538" cy="183562"/>
          </a:xfrm>
          <a:prstGeom prst="rect">
            <a:avLst/>
          </a:prstGeom>
          <a:noFill/>
          <a:ln/>
        </p:spPr>
        <p:txBody>
          <a:bodyPr wrap="none" lIns="0" tIns="0" rIns="0" bIns="0" rtlCol="0" anchor="t"/>
          <a:lstStyle/>
          <a:p>
            <a:pPr algn="ctr" indent="0" marL="0">
              <a:lnSpc>
                <a:spcPts val="1400"/>
              </a:lnSpc>
              <a:buNone/>
            </a:pPr>
            <a:r>
              <a:rPr lang="en-US" sz="1150" dirty="0">
                <a:solidFill>
                  <a:srgbClr val="1B1B27"/>
                </a:solidFill>
                <a:latin typeface="Raleway" pitchFamily="34" charset="0"/>
                <a:ea typeface="Raleway" pitchFamily="34" charset="-122"/>
                <a:cs typeface="Raleway" pitchFamily="34" charset="-120"/>
              </a:rPr>
              <a:t>Someone Who Hopes</a:t>
            </a:r>
            <a:endParaRPr lang="en-US" sz="1150" dirty="0"/>
          </a:p>
        </p:txBody>
      </p:sp>
      <p:sp>
        <p:nvSpPr>
          <p:cNvPr id="5" name="Text 2"/>
          <p:cNvSpPr/>
          <p:nvPr/>
        </p:nvSpPr>
        <p:spPr>
          <a:xfrm>
            <a:off x="2844013" y="5667742"/>
            <a:ext cx="1831945" cy="343872"/>
          </a:xfrm>
          <a:prstGeom prst="rect">
            <a:avLst/>
          </a:prstGeom>
          <a:noFill/>
          <a:ln/>
        </p:spPr>
        <p:txBody>
          <a:bodyPr wrap="square" lIns="0" tIns="0" rIns="0" bIns="0" rtlCol="0" anchor="t"/>
          <a:lstStyle/>
          <a:p>
            <a:pPr algn="ctr" indent="0" marL="0">
              <a:lnSpc>
                <a:spcPts val="1350"/>
              </a:lnSpc>
              <a:buNone/>
            </a:pPr>
            <a:r>
              <a:rPr lang="en-US" sz="1100" dirty="0">
                <a:solidFill>
                  <a:srgbClr val="3C3939"/>
                </a:solidFill>
                <a:latin typeface="Roboto" pitchFamily="34" charset="0"/>
                <a:ea typeface="Roboto" pitchFamily="34" charset="-122"/>
                <a:cs typeface="Roboto" pitchFamily="34" charset="-120"/>
              </a:rPr>
              <a:t>Holds intentions but lacks consistent action</a:t>
            </a:r>
            <a:endParaRPr lang="en-US" sz="1100" dirty="0"/>
          </a:p>
        </p:txBody>
      </p:sp>
      <p:sp>
        <p:nvSpPr>
          <p:cNvPr id="6" name="Text 3"/>
          <p:cNvSpPr/>
          <p:nvPr/>
        </p:nvSpPr>
        <p:spPr>
          <a:xfrm>
            <a:off x="5318424" y="3207772"/>
            <a:ext cx="1672369" cy="183562"/>
          </a:xfrm>
          <a:prstGeom prst="rect">
            <a:avLst/>
          </a:prstGeom>
          <a:noFill/>
          <a:ln/>
        </p:spPr>
        <p:txBody>
          <a:bodyPr wrap="none" lIns="0" tIns="0" rIns="0" bIns="0" rtlCol="0" anchor="t"/>
          <a:lstStyle/>
          <a:p>
            <a:pPr algn="ctr" indent="0" marL="0">
              <a:lnSpc>
                <a:spcPts val="1400"/>
              </a:lnSpc>
              <a:buNone/>
            </a:pPr>
            <a:r>
              <a:rPr lang="en-US" sz="1150" dirty="0">
                <a:solidFill>
                  <a:srgbClr val="1B1B27"/>
                </a:solidFill>
                <a:latin typeface="Raleway" pitchFamily="34" charset="0"/>
                <a:ea typeface="Raleway" pitchFamily="34" charset="-122"/>
                <a:cs typeface="Raleway" pitchFamily="34" charset="-120"/>
              </a:rPr>
              <a:t>Someone Who Executes</a:t>
            </a:r>
            <a:endParaRPr lang="en-US" sz="1150" dirty="0"/>
          </a:p>
        </p:txBody>
      </p:sp>
      <p:sp>
        <p:nvSpPr>
          <p:cNvPr id="7" name="Text 4"/>
          <p:cNvSpPr/>
          <p:nvPr/>
        </p:nvSpPr>
        <p:spPr>
          <a:xfrm>
            <a:off x="5238636" y="3453989"/>
            <a:ext cx="1831945" cy="343872"/>
          </a:xfrm>
          <a:prstGeom prst="rect">
            <a:avLst/>
          </a:prstGeom>
          <a:noFill/>
          <a:ln/>
        </p:spPr>
        <p:txBody>
          <a:bodyPr wrap="square" lIns="0" tIns="0" rIns="0" bIns="0" rtlCol="0" anchor="t"/>
          <a:lstStyle/>
          <a:p>
            <a:pPr algn="ctr" indent="0" marL="0">
              <a:lnSpc>
                <a:spcPts val="1350"/>
              </a:lnSpc>
              <a:buNone/>
            </a:pPr>
            <a:r>
              <a:rPr lang="en-US" sz="1100" dirty="0">
                <a:solidFill>
                  <a:srgbClr val="3C3939"/>
                </a:solidFill>
                <a:latin typeface="Roboto" pitchFamily="34" charset="0"/>
                <a:ea typeface="Roboto" pitchFamily="34" charset="-122"/>
                <a:cs typeface="Roboto" pitchFamily="34" charset="-120"/>
              </a:rPr>
              <a:t>Takes disciplined steps and delivers results</a:t>
            </a:r>
            <a:endParaRPr lang="en-US" sz="1100" dirty="0"/>
          </a:p>
        </p:txBody>
      </p:sp>
      <p:sp>
        <p:nvSpPr>
          <p:cNvPr id="8" name="Text 5"/>
          <p:cNvSpPr/>
          <p:nvPr/>
        </p:nvSpPr>
        <p:spPr>
          <a:xfrm>
            <a:off x="9653111" y="2249686"/>
            <a:ext cx="3632478" cy="396002"/>
          </a:xfrm>
          <a:prstGeom prst="rect">
            <a:avLst/>
          </a:prstGeom>
          <a:noFill/>
          <a:ln/>
        </p:spPr>
        <p:txBody>
          <a:bodyPr wrap="none" lIns="0" tIns="0" rIns="0" bIns="0" rtlCol="0" anchor="t"/>
          <a:lstStyle/>
          <a:p>
            <a:pPr algn="l" indent="0" marL="0">
              <a:lnSpc>
                <a:spcPts val="3100"/>
              </a:lnSpc>
              <a:buNone/>
            </a:pPr>
            <a:r>
              <a:rPr lang="en-US" sz="2450" dirty="0">
                <a:solidFill>
                  <a:srgbClr val="1B1B27"/>
                </a:solidFill>
                <a:latin typeface="Raleway" pitchFamily="34" charset="0"/>
                <a:ea typeface="Raleway" pitchFamily="34" charset="-122"/>
                <a:cs typeface="Raleway" pitchFamily="34" charset="-120"/>
              </a:rPr>
              <a:t>Rewiring Self-Perception</a:t>
            </a:r>
            <a:endParaRPr lang="en-US" sz="2450" dirty="0"/>
          </a:p>
        </p:txBody>
      </p:sp>
      <p:sp>
        <p:nvSpPr>
          <p:cNvPr id="9" name="Text 6"/>
          <p:cNvSpPr/>
          <p:nvPr/>
        </p:nvSpPr>
        <p:spPr>
          <a:xfrm>
            <a:off x="9653111" y="2886789"/>
            <a:ext cx="4097536" cy="1582579"/>
          </a:xfrm>
          <a:prstGeom prst="rect">
            <a:avLst/>
          </a:prstGeom>
          <a:noFill/>
          <a:ln/>
        </p:spPr>
        <p:txBody>
          <a:bodyPr wrap="square" lIns="0" tIns="0" rIns="0" bIns="0" rtlCol="0" anchor="t"/>
          <a:lstStyle/>
          <a:p>
            <a:pPr algn="l" indent="0" marL="0">
              <a:lnSpc>
                <a:spcPts val="3100"/>
              </a:lnSpc>
              <a:buNone/>
            </a:pPr>
            <a:r>
              <a:rPr lang="en-US" sz="1950" dirty="0">
                <a:solidFill>
                  <a:srgbClr val="3C3939"/>
                </a:solidFill>
                <a:latin typeface="Roboto" pitchFamily="34" charset="0"/>
                <a:ea typeface="Roboto" pitchFamily="34" charset="-122"/>
                <a:cs typeface="Roboto" pitchFamily="34" charset="-120"/>
              </a:rPr>
              <a:t>This consistency rewires your self-perception. You stop identifying as someone who merely "hopes" and become someone who executes.</a:t>
            </a:r>
            <a:endParaRPr lang="en-US" sz="1950" dirty="0"/>
          </a:p>
        </p:txBody>
      </p:sp>
      <p:sp>
        <p:nvSpPr>
          <p:cNvPr id="10" name="Shape 7"/>
          <p:cNvSpPr/>
          <p:nvPr/>
        </p:nvSpPr>
        <p:spPr>
          <a:xfrm>
            <a:off x="9653111" y="4740712"/>
            <a:ext cx="4097536" cy="2230755"/>
          </a:xfrm>
          <a:prstGeom prst="roundRect">
            <a:avLst>
              <a:gd name="adj" fmla="val 4773"/>
            </a:avLst>
          </a:prstGeom>
          <a:solidFill>
            <a:srgbClr val="D2D2E0"/>
          </a:solidFill>
          <a:ln/>
        </p:spPr>
      </p:sp>
      <p:pic>
        <p:nvPicPr>
          <p:cNvPr id="11" name="Image 1" descr="preencoded.png">    </p:cNvPr>
          <p:cNvPicPr>
            <a:picLocks noChangeAspect="1"/>
          </p:cNvPicPr>
          <p:nvPr/>
        </p:nvPicPr>
        <p:blipFill>
          <a:blip r:embed="rId2"/>
          <a:stretch>
            <a:fillRect/>
          </a:stretch>
        </p:blipFill>
        <p:spPr>
          <a:xfrm>
            <a:off x="9906595" y="5117663"/>
            <a:ext cx="316825" cy="253484"/>
          </a:xfrm>
          <a:prstGeom prst="rect">
            <a:avLst/>
          </a:prstGeom>
        </p:spPr>
      </p:pic>
      <p:sp>
        <p:nvSpPr>
          <p:cNvPr id="12" name="Text 8"/>
          <p:cNvSpPr/>
          <p:nvPr/>
        </p:nvSpPr>
        <p:spPr>
          <a:xfrm>
            <a:off x="10476905" y="5045154"/>
            <a:ext cx="3020258" cy="1582579"/>
          </a:xfrm>
          <a:prstGeom prst="rect">
            <a:avLst/>
          </a:prstGeom>
          <a:noFill/>
          <a:ln/>
        </p:spPr>
        <p:txBody>
          <a:bodyPr wrap="square" lIns="0" tIns="0" rIns="0" bIns="0" rtlCol="0" anchor="t"/>
          <a:lstStyle/>
          <a:p>
            <a:pPr algn="l" indent="0" marL="0">
              <a:lnSpc>
                <a:spcPts val="3100"/>
              </a:lnSpc>
              <a:buNone/>
            </a:pPr>
            <a:r>
              <a:rPr lang="en-US" sz="1950" dirty="0">
                <a:solidFill>
                  <a:srgbClr val="000000"/>
                </a:solidFill>
                <a:latin typeface="Roboto" pitchFamily="34" charset="0"/>
                <a:ea typeface="Roboto" pitchFamily="34" charset="-122"/>
                <a:cs typeface="Roboto" pitchFamily="34" charset="-120"/>
              </a:rPr>
              <a:t>This identity shift is the true, most significant manifestation of this system.</a:t>
            </a:r>
            <a:endParaRPr lang="en-US" sz="19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932378" y="1415177"/>
            <a:ext cx="2050137" cy="516017"/>
          </a:xfrm>
          <a:prstGeom prst="roundRect">
            <a:avLst>
              <a:gd name="adj" fmla="val 17347"/>
            </a:avLst>
          </a:prstGeom>
          <a:noFill/>
          <a:ln w="7620">
            <a:solidFill>
              <a:srgbClr val="1B1B27"/>
            </a:solidFill>
            <a:prstDash val="solid"/>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9780" y="1566624"/>
            <a:ext cx="213122" cy="213122"/>
          </a:xfrm>
          <a:prstGeom prst="rect">
            <a:avLst/>
          </a:prstGeom>
        </p:spPr>
      </p:pic>
      <p:sp>
        <p:nvSpPr>
          <p:cNvPr id="4" name="Text 1"/>
          <p:cNvSpPr/>
          <p:nvPr/>
        </p:nvSpPr>
        <p:spPr>
          <a:xfrm>
            <a:off x="1419463" y="1502688"/>
            <a:ext cx="1395651" cy="340995"/>
          </a:xfrm>
          <a:prstGeom prst="rect">
            <a:avLst/>
          </a:prstGeom>
          <a:noFill/>
          <a:ln/>
        </p:spPr>
        <p:txBody>
          <a:bodyPr wrap="none" lIns="0" tIns="0" rIns="0" bIns="0" rtlCol="0" anchor="t"/>
          <a:lstStyle/>
          <a:p>
            <a:pPr algn="l" indent="0" marL="0">
              <a:lnSpc>
                <a:spcPts val="2650"/>
              </a:lnSpc>
              <a:buNone/>
            </a:pPr>
            <a:r>
              <a:rPr lang="en-US" sz="1650" dirty="0">
                <a:solidFill>
                  <a:srgbClr val="1B1B27"/>
                </a:solidFill>
                <a:latin typeface="Roboto" pitchFamily="34" charset="0"/>
                <a:ea typeface="Roboto" pitchFamily="34" charset="-122"/>
                <a:cs typeface="Roboto" pitchFamily="34" charset="-120"/>
              </a:rPr>
              <a:t>SCAFFOLDING</a:t>
            </a:r>
            <a:endParaRPr lang="en-US" sz="1650" dirty="0"/>
          </a:p>
        </p:txBody>
      </p:sp>
      <p:sp>
        <p:nvSpPr>
          <p:cNvPr id="5" name="Text 2"/>
          <p:cNvSpPr/>
          <p:nvPr/>
        </p:nvSpPr>
        <p:spPr>
          <a:xfrm>
            <a:off x="932378" y="2037755"/>
            <a:ext cx="6868120"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A Bridge, Not a Destination</a:t>
            </a:r>
            <a:endParaRPr lang="en-US" sz="4350" dirty="0"/>
          </a:p>
        </p:txBody>
      </p:sp>
      <p:pic>
        <p:nvPicPr>
          <p:cNvPr id="6" name="Image 1" descr="preencoded.png">    </p:cNvPr>
          <p:cNvPicPr>
            <a:picLocks noChangeAspect="1"/>
          </p:cNvPicPr>
          <p:nvPr/>
        </p:nvPicPr>
        <p:blipFill>
          <a:blip r:embed="rId3"/>
          <a:stretch>
            <a:fillRect/>
          </a:stretch>
        </p:blipFill>
        <p:spPr>
          <a:xfrm>
            <a:off x="932378" y="3131106"/>
            <a:ext cx="4255175" cy="1065609"/>
          </a:xfrm>
          <a:prstGeom prst="rect">
            <a:avLst/>
          </a:prstGeom>
        </p:spPr>
      </p:pic>
      <p:sp>
        <p:nvSpPr>
          <p:cNvPr id="7" name="Text 3"/>
          <p:cNvSpPr/>
          <p:nvPr/>
        </p:nvSpPr>
        <p:spPr>
          <a:xfrm>
            <a:off x="1198721" y="4463058"/>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Initial Intentions</a:t>
            </a:r>
            <a:endParaRPr lang="en-US" sz="2150" dirty="0"/>
          </a:p>
        </p:txBody>
      </p:sp>
      <p:sp>
        <p:nvSpPr>
          <p:cNvPr id="8" name="Text 4"/>
          <p:cNvSpPr/>
          <p:nvPr/>
        </p:nvSpPr>
        <p:spPr>
          <a:xfrm>
            <a:off x="1198721" y="4969669"/>
            <a:ext cx="372248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Where you started</a:t>
            </a:r>
            <a:endParaRPr lang="en-US" sz="2050" dirty="0"/>
          </a:p>
        </p:txBody>
      </p:sp>
      <p:pic>
        <p:nvPicPr>
          <p:cNvPr id="9" name="Image 2" descr="preencoded.png">    </p:cNvPr>
          <p:cNvPicPr>
            <a:picLocks noChangeAspect="1"/>
          </p:cNvPicPr>
          <p:nvPr/>
        </p:nvPicPr>
        <p:blipFill>
          <a:blip r:embed="rId4"/>
          <a:stretch>
            <a:fillRect/>
          </a:stretch>
        </p:blipFill>
        <p:spPr>
          <a:xfrm>
            <a:off x="5187553" y="3131106"/>
            <a:ext cx="4255175" cy="1065609"/>
          </a:xfrm>
          <a:prstGeom prst="rect">
            <a:avLst/>
          </a:prstGeom>
        </p:spPr>
      </p:pic>
      <p:sp>
        <p:nvSpPr>
          <p:cNvPr id="10" name="Text 5"/>
          <p:cNvSpPr/>
          <p:nvPr/>
        </p:nvSpPr>
        <p:spPr>
          <a:xfrm>
            <a:off x="5453896" y="4463058"/>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Vision Board</a:t>
            </a:r>
            <a:endParaRPr lang="en-US" sz="2150" dirty="0"/>
          </a:p>
        </p:txBody>
      </p:sp>
      <p:sp>
        <p:nvSpPr>
          <p:cNvPr id="11" name="Text 6"/>
          <p:cNvSpPr/>
          <p:nvPr/>
        </p:nvSpPr>
        <p:spPr>
          <a:xfrm>
            <a:off x="5453896" y="4969669"/>
            <a:ext cx="372248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 bridge</a:t>
            </a:r>
            <a:endParaRPr lang="en-US" sz="2050" dirty="0"/>
          </a:p>
        </p:txBody>
      </p:sp>
      <p:pic>
        <p:nvPicPr>
          <p:cNvPr id="12" name="Image 3" descr="preencoded.png">    </p:cNvPr>
          <p:cNvPicPr>
            <a:picLocks noChangeAspect="1"/>
          </p:cNvPicPr>
          <p:nvPr/>
        </p:nvPicPr>
        <p:blipFill>
          <a:blip r:embed="rId5"/>
          <a:stretch>
            <a:fillRect/>
          </a:stretch>
        </p:blipFill>
        <p:spPr>
          <a:xfrm>
            <a:off x="9442728" y="3131106"/>
            <a:ext cx="4255294" cy="1065609"/>
          </a:xfrm>
          <a:prstGeom prst="rect">
            <a:avLst/>
          </a:prstGeom>
        </p:spPr>
      </p:pic>
      <p:sp>
        <p:nvSpPr>
          <p:cNvPr id="13" name="Text 7"/>
          <p:cNvSpPr/>
          <p:nvPr/>
        </p:nvSpPr>
        <p:spPr>
          <a:xfrm>
            <a:off x="9709071" y="4463058"/>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Embodied Behaviors</a:t>
            </a:r>
            <a:endParaRPr lang="en-US" sz="2150" dirty="0"/>
          </a:p>
        </p:txBody>
      </p:sp>
      <p:sp>
        <p:nvSpPr>
          <p:cNvPr id="14" name="Text 8"/>
          <p:cNvSpPr/>
          <p:nvPr/>
        </p:nvSpPr>
        <p:spPr>
          <a:xfrm>
            <a:off x="9709071" y="4969669"/>
            <a:ext cx="372260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Where you're going</a:t>
            </a:r>
            <a:endParaRPr lang="en-US" sz="2050" dirty="0"/>
          </a:p>
        </p:txBody>
      </p:sp>
      <p:sp>
        <p:nvSpPr>
          <p:cNvPr id="15" name="Text 9"/>
          <p:cNvSpPr/>
          <p:nvPr/>
        </p:nvSpPr>
        <p:spPr>
          <a:xfrm>
            <a:off x="932378" y="5961936"/>
            <a:ext cx="12765643"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 Action-First Vision Board was never intended to be a permanent fixture; it is scaffolding—a bridge between your initial intentions and the full embodiment of your new behaviors.</a:t>
            </a:r>
            <a:endParaRPr lang="en-US" sz="20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2155627"/>
            <a:ext cx="7279243" cy="1387554"/>
          </a:xfrm>
          <a:prstGeom prst="rect">
            <a:avLst/>
          </a:prstGeom>
          <a:noFill/>
          <a:ln/>
        </p:spPr>
        <p:txBody>
          <a:bodyPr wrap="squar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When Behaviors Speak Louder</a:t>
            </a:r>
            <a:endParaRPr lang="en-US" sz="4350" dirty="0"/>
          </a:p>
        </p:txBody>
      </p:sp>
      <p:sp>
        <p:nvSpPr>
          <p:cNvPr id="4" name="Text 1"/>
          <p:cNvSpPr/>
          <p:nvPr/>
        </p:nvSpPr>
        <p:spPr>
          <a:xfrm>
            <a:off x="6418778" y="3942755"/>
            <a:ext cx="7279243" cy="2131219"/>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As your habits solidify, your behaviors will speak louder than any images. You will finally experience what you once only imagined, not because you visualized more intensely, but because you respected the process and allowed compound effort to achieve what inspiration never could.</a:t>
            </a:r>
            <a:endParaRPr lang="en-US" sz="20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932378" y="863918"/>
            <a:ext cx="8165663" cy="589598"/>
          </a:xfrm>
          <a:prstGeom prst="rect">
            <a:avLst/>
          </a:prstGeom>
          <a:noFill/>
          <a:ln/>
        </p:spPr>
        <p:txBody>
          <a:bodyPr wrap="none" lIns="0" tIns="0" rIns="0" bIns="0" rtlCol="0" anchor="t"/>
          <a:lstStyle/>
          <a:p>
            <a:pPr algn="l" indent="0" marL="0">
              <a:lnSpc>
                <a:spcPts val="4600"/>
              </a:lnSpc>
              <a:buNone/>
            </a:pPr>
            <a:r>
              <a:rPr lang="en-US" sz="3700" dirty="0">
                <a:solidFill>
                  <a:srgbClr val="1B1B27"/>
                </a:solidFill>
                <a:latin typeface="Raleway" pitchFamily="34" charset="0"/>
                <a:ea typeface="Raleway" pitchFamily="34" charset="-122"/>
                <a:cs typeface="Raleway" pitchFamily="34" charset="-120"/>
              </a:rPr>
              <a:t>Results as Consequence, Not Reward</a:t>
            </a:r>
            <a:endParaRPr lang="en-US" sz="3700" dirty="0"/>
          </a:p>
        </p:txBody>
      </p:sp>
      <p:sp>
        <p:nvSpPr>
          <p:cNvPr id="3" name="Text 1"/>
          <p:cNvSpPr/>
          <p:nvPr/>
        </p:nvSpPr>
        <p:spPr>
          <a:xfrm>
            <a:off x="932378" y="3533775"/>
            <a:ext cx="3077051" cy="353735"/>
          </a:xfrm>
          <a:prstGeom prst="rect">
            <a:avLst/>
          </a:prstGeom>
          <a:noFill/>
          <a:ln/>
        </p:spPr>
        <p:txBody>
          <a:bodyPr wrap="none" lIns="0" tIns="0" rIns="0" bIns="0" rtlCol="0" anchor="t"/>
          <a:lstStyle/>
          <a:p>
            <a:pPr algn="l" indent="0" marL="0">
              <a:lnSpc>
                <a:spcPts val="2750"/>
              </a:lnSpc>
              <a:buNone/>
            </a:pPr>
            <a:r>
              <a:rPr lang="en-US" sz="2200" dirty="0">
                <a:solidFill>
                  <a:srgbClr val="1B1B27"/>
                </a:solidFill>
                <a:latin typeface="Raleway" pitchFamily="34" charset="0"/>
                <a:ea typeface="Raleway" pitchFamily="34" charset="-122"/>
                <a:cs typeface="Raleway" pitchFamily="34" charset="-120"/>
              </a:rPr>
              <a:t>The Alignment Formula</a:t>
            </a:r>
            <a:endParaRPr lang="en-US" sz="2200" dirty="0"/>
          </a:p>
        </p:txBody>
      </p:sp>
      <p:sp>
        <p:nvSpPr>
          <p:cNvPr id="4" name="Text 2"/>
          <p:cNvSpPr/>
          <p:nvPr/>
        </p:nvSpPr>
        <p:spPr>
          <a:xfrm>
            <a:off x="932378" y="4079915"/>
            <a:ext cx="6106597" cy="670084"/>
          </a:xfrm>
          <a:prstGeom prst="rect">
            <a:avLst/>
          </a:prstGeom>
          <a:noFill/>
          <a:ln/>
        </p:spPr>
        <p:txBody>
          <a:bodyPr wrap="square" lIns="0" tIns="0" rIns="0" bIns="0" rtlCol="0" anchor="t"/>
          <a:lstStyle/>
          <a:p>
            <a:pPr algn="l" indent="0" marL="0">
              <a:lnSpc>
                <a:spcPts val="2600"/>
              </a:lnSpc>
              <a:buNone/>
            </a:pPr>
            <a:r>
              <a:rPr lang="en-US" sz="1750" dirty="0">
                <a:solidFill>
                  <a:srgbClr val="3C3939"/>
                </a:solidFill>
                <a:latin typeface="Roboto" pitchFamily="34" charset="0"/>
                <a:ea typeface="Roboto" pitchFamily="34" charset="-122"/>
                <a:cs typeface="Roboto" pitchFamily="34" charset="-120"/>
              </a:rPr>
              <a:t>It is important to recognize that results are not a reward for your belief; they are a consequence of alignment.</a:t>
            </a:r>
            <a:endParaRPr lang="en-US" sz="1750" dirty="0"/>
          </a:p>
        </p:txBody>
      </p:sp>
      <p:sp>
        <p:nvSpPr>
          <p:cNvPr id="5" name="Text 3"/>
          <p:cNvSpPr/>
          <p:nvPr/>
        </p:nvSpPr>
        <p:spPr>
          <a:xfrm>
            <a:off x="932378" y="4923115"/>
            <a:ext cx="6106597" cy="670084"/>
          </a:xfrm>
          <a:prstGeom prst="rect">
            <a:avLst/>
          </a:prstGeom>
          <a:noFill/>
          <a:ln/>
        </p:spPr>
        <p:txBody>
          <a:bodyPr wrap="square" lIns="0" tIns="0" rIns="0" bIns="0" rtlCol="0" anchor="t"/>
          <a:lstStyle/>
          <a:p>
            <a:pPr algn="l" indent="0" marL="0">
              <a:lnSpc>
                <a:spcPts val="2600"/>
              </a:lnSpc>
              <a:buNone/>
            </a:pPr>
            <a:r>
              <a:rPr lang="en-US" sz="1750" dirty="0">
                <a:solidFill>
                  <a:srgbClr val="3C3939"/>
                </a:solidFill>
                <a:latin typeface="Roboto" pitchFamily="34" charset="0"/>
                <a:ea typeface="Roboto" pitchFamily="34" charset="-122"/>
                <a:cs typeface="Roboto" pitchFamily="34" charset="-120"/>
              </a:rPr>
              <a:t>When your actions, environment, and expectations converge, your progress becomes predictable.</a:t>
            </a:r>
            <a:endParaRPr lang="en-US" sz="1750" dirty="0"/>
          </a:p>
        </p:txBody>
      </p:sp>
      <p:pic>
        <p:nvPicPr>
          <p:cNvPr id="6" name="Image 0" descr="preencoded.png">    </p:cNvPr>
          <p:cNvPicPr>
            <a:picLocks noChangeAspect="1"/>
          </p:cNvPicPr>
          <p:nvPr/>
        </p:nvPicPr>
        <p:blipFill>
          <a:blip r:embed="rId1"/>
          <a:stretch>
            <a:fillRect/>
          </a:stretch>
        </p:blipFill>
        <p:spPr>
          <a:xfrm>
            <a:off x="7599045" y="1958578"/>
            <a:ext cx="5190530" cy="51905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798909"/>
            <a:ext cx="6441400"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Method Over Confidence</a:t>
            </a:r>
            <a:endParaRPr lang="en-US" sz="4350" dirty="0"/>
          </a:p>
        </p:txBody>
      </p:sp>
      <p:sp>
        <p:nvSpPr>
          <p:cNvPr id="4" name="Shape 1"/>
          <p:cNvSpPr/>
          <p:nvPr/>
        </p:nvSpPr>
        <p:spPr>
          <a:xfrm>
            <a:off x="6418778" y="1892260"/>
            <a:ext cx="7279243" cy="1526500"/>
          </a:xfrm>
          <a:prstGeom prst="roundRect">
            <a:avLst>
              <a:gd name="adj" fmla="val 9584"/>
            </a:avLst>
          </a:prstGeom>
          <a:solidFill>
            <a:srgbClr val="FFFFFF">
              <a:alpha val="95000"/>
            </a:srgbClr>
          </a:solidFill>
          <a:ln w="30480">
            <a:solidFill>
              <a:srgbClr val="C7C7D0"/>
            </a:solidFill>
            <a:prstDash val="solid"/>
          </a:ln>
        </p:spPr>
      </p:sp>
      <p:sp>
        <p:nvSpPr>
          <p:cNvPr id="5" name="Shape 2"/>
          <p:cNvSpPr/>
          <p:nvPr/>
        </p:nvSpPr>
        <p:spPr>
          <a:xfrm>
            <a:off x="6388298" y="1892260"/>
            <a:ext cx="121920" cy="1526500"/>
          </a:xfrm>
          <a:prstGeom prst="roundRect">
            <a:avLst>
              <a:gd name="adj" fmla="val 91775"/>
            </a:avLst>
          </a:prstGeom>
          <a:solidFill>
            <a:srgbClr val="1B1B27"/>
          </a:solidFill>
          <a:ln/>
        </p:spPr>
      </p:sp>
      <p:sp>
        <p:nvSpPr>
          <p:cNvPr id="6" name="Text 3"/>
          <p:cNvSpPr/>
          <p:nvPr/>
        </p:nvSpPr>
        <p:spPr>
          <a:xfrm>
            <a:off x="6807041" y="2189083"/>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Uncertainty Persists</a:t>
            </a:r>
            <a:endParaRPr lang="en-US" sz="2150" dirty="0"/>
          </a:p>
        </p:txBody>
      </p:sp>
      <p:sp>
        <p:nvSpPr>
          <p:cNvPr id="7" name="Text 4"/>
          <p:cNvSpPr/>
          <p:nvPr/>
        </p:nvSpPr>
        <p:spPr>
          <a:xfrm>
            <a:off x="6807041" y="2695694"/>
            <a:ext cx="659415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There will be days when clarity feels elusive.</a:t>
            </a:r>
            <a:endParaRPr lang="en-US" sz="2050" dirty="0"/>
          </a:p>
        </p:txBody>
      </p:sp>
      <p:sp>
        <p:nvSpPr>
          <p:cNvPr id="8" name="Shape 5"/>
          <p:cNvSpPr/>
          <p:nvPr/>
        </p:nvSpPr>
        <p:spPr>
          <a:xfrm>
            <a:off x="6418778" y="3685103"/>
            <a:ext cx="7279243" cy="1952744"/>
          </a:xfrm>
          <a:prstGeom prst="roundRect">
            <a:avLst>
              <a:gd name="adj" fmla="val 7492"/>
            </a:avLst>
          </a:prstGeom>
          <a:solidFill>
            <a:srgbClr val="FFFFFF">
              <a:alpha val="95000"/>
            </a:srgbClr>
          </a:solidFill>
          <a:ln w="30480">
            <a:solidFill>
              <a:srgbClr val="C7C7D0"/>
            </a:solidFill>
            <a:prstDash val="solid"/>
          </a:ln>
        </p:spPr>
      </p:sp>
      <p:sp>
        <p:nvSpPr>
          <p:cNvPr id="9" name="Shape 6"/>
          <p:cNvSpPr/>
          <p:nvPr/>
        </p:nvSpPr>
        <p:spPr>
          <a:xfrm>
            <a:off x="6388298" y="3685103"/>
            <a:ext cx="121920" cy="1952744"/>
          </a:xfrm>
          <a:prstGeom prst="roundRect">
            <a:avLst>
              <a:gd name="adj" fmla="val 91775"/>
            </a:avLst>
          </a:prstGeom>
          <a:solidFill>
            <a:srgbClr val="1B1B27"/>
          </a:solidFill>
          <a:ln/>
        </p:spPr>
      </p:sp>
      <p:sp>
        <p:nvSpPr>
          <p:cNvPr id="10" name="Text 7"/>
          <p:cNvSpPr/>
          <p:nvPr/>
        </p:nvSpPr>
        <p:spPr>
          <a:xfrm>
            <a:off x="6807041" y="3981926"/>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You Have a Method</a:t>
            </a:r>
            <a:endParaRPr lang="en-US" sz="2150" dirty="0"/>
          </a:p>
        </p:txBody>
      </p:sp>
      <p:sp>
        <p:nvSpPr>
          <p:cNvPr id="11" name="Text 8"/>
          <p:cNvSpPr/>
          <p:nvPr/>
        </p:nvSpPr>
        <p:spPr>
          <a:xfrm>
            <a:off x="6807041" y="4488537"/>
            <a:ext cx="6594158"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Something far more valuable than confidence—a reliable system.</a:t>
            </a:r>
            <a:endParaRPr lang="en-US" sz="2050" dirty="0"/>
          </a:p>
        </p:txBody>
      </p:sp>
      <p:sp>
        <p:nvSpPr>
          <p:cNvPr id="12" name="Shape 9"/>
          <p:cNvSpPr/>
          <p:nvPr/>
        </p:nvSpPr>
        <p:spPr>
          <a:xfrm>
            <a:off x="6418778" y="5904190"/>
            <a:ext cx="7279243" cy="1526500"/>
          </a:xfrm>
          <a:prstGeom prst="roundRect">
            <a:avLst>
              <a:gd name="adj" fmla="val 9584"/>
            </a:avLst>
          </a:prstGeom>
          <a:solidFill>
            <a:srgbClr val="FFFFFF">
              <a:alpha val="95000"/>
            </a:srgbClr>
          </a:solidFill>
          <a:ln w="30480">
            <a:solidFill>
              <a:srgbClr val="C7C7D0"/>
            </a:solidFill>
            <a:prstDash val="solid"/>
          </a:ln>
        </p:spPr>
      </p:sp>
      <p:sp>
        <p:nvSpPr>
          <p:cNvPr id="13" name="Shape 10"/>
          <p:cNvSpPr/>
          <p:nvPr/>
        </p:nvSpPr>
        <p:spPr>
          <a:xfrm>
            <a:off x="6388298" y="5904190"/>
            <a:ext cx="121920" cy="1526500"/>
          </a:xfrm>
          <a:prstGeom prst="roundRect">
            <a:avLst>
              <a:gd name="adj" fmla="val 91775"/>
            </a:avLst>
          </a:prstGeom>
          <a:solidFill>
            <a:srgbClr val="1B1B27"/>
          </a:solidFill>
          <a:ln/>
        </p:spPr>
      </p:sp>
      <p:sp>
        <p:nvSpPr>
          <p:cNvPr id="14" name="Text 11"/>
          <p:cNvSpPr/>
          <p:nvPr/>
        </p:nvSpPr>
        <p:spPr>
          <a:xfrm>
            <a:off x="6807041" y="6201013"/>
            <a:ext cx="3238381"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Methods Don't Disappear</a:t>
            </a:r>
            <a:endParaRPr lang="en-US" sz="2150" dirty="0"/>
          </a:p>
        </p:txBody>
      </p:sp>
      <p:sp>
        <p:nvSpPr>
          <p:cNvPr id="15" name="Text 12"/>
          <p:cNvSpPr/>
          <p:nvPr/>
        </p:nvSpPr>
        <p:spPr>
          <a:xfrm>
            <a:off x="6807041" y="6707624"/>
            <a:ext cx="659415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They remain steady when emotions fluctuate.</a:t>
            </a:r>
            <a:endParaRPr lang="en-US" sz="20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2026-02-05T16:49:42Z</dcterms:created>
  <dcterms:modified xsi:type="dcterms:W3CDTF">2026-02-05T16:49:42Z</dcterms:modified>
</cp:coreProperties>
</file>