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4630400" cy="8229600"/>
  <p:notesSz cx="8229600" cy="14630400"/>
  <p:embeddedFontLst>
    <p:embeddedFont>
      <p:font typeface="Raleway" pitchFamily="2" charset="77"/>
      <p:regular r:id="rId17"/>
      <p:bold r:id="rId18"/>
      <p:italic r:id="rId19"/>
      <p:boldItalic r:id="rId20"/>
    </p:embeddedFont>
    <p:embeddedFont>
      <p:font typeface="Raleway Light" pitchFamily="2" charset="77"/>
      <p:regular r:id="rId21"/>
      <p:italic r:id="rId22"/>
    </p:embeddedFont>
    <p:embeddedFont>
      <p:font typeface="Roboto" panose="02000000000000000000" pitchFamily="2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4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6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Relationship Id="rId9" Type="http://schemas.openxmlformats.org/officeDocument/2006/relationships/image" Target="../media/image3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svg"/><Relationship Id="rId9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2715578"/>
            <a:ext cx="6292096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Why Most Vision Boards Fail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418778" y="3808928"/>
            <a:ext cx="7279243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Why traditional vision boards fail to produce real-world results, the psychological trap of passive manifestation, and how to shift toward an action-first approach that transforms aspirations into mechanical reality.</a:t>
            </a:r>
            <a:endParaRPr lang="en-US" sz="2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32671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0712" y="3059311"/>
            <a:ext cx="5458063" cy="4847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From Aesthetic to Instructional</a:t>
            </a:r>
            <a:endParaRPr lang="en-US" sz="3050" dirty="0"/>
          </a:p>
        </p:txBody>
      </p:sp>
      <p:sp>
        <p:nvSpPr>
          <p:cNvPr id="4" name="Shape 1"/>
          <p:cNvSpPr/>
          <p:nvPr/>
        </p:nvSpPr>
        <p:spPr>
          <a:xfrm>
            <a:off x="7303770" y="3739039"/>
            <a:ext cx="22860" cy="3757851"/>
          </a:xfrm>
          <a:prstGeom prst="roundRect">
            <a:avLst>
              <a:gd name="adj" fmla="val 341995"/>
            </a:avLst>
          </a:prstGeom>
          <a:solidFill>
            <a:srgbClr val="C7C7D0"/>
          </a:solidFill>
          <a:ln/>
        </p:spPr>
      </p:sp>
      <p:sp>
        <p:nvSpPr>
          <p:cNvPr id="5" name="Shape 2"/>
          <p:cNvSpPr/>
          <p:nvPr/>
        </p:nvSpPr>
        <p:spPr>
          <a:xfrm>
            <a:off x="907852" y="3739039"/>
            <a:ext cx="6384488" cy="1622465"/>
          </a:xfrm>
          <a:prstGeom prst="roundRect">
            <a:avLst>
              <a:gd name="adj" fmla="val 4819"/>
            </a:avLst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5167312" y="3932753"/>
            <a:ext cx="1938933" cy="2424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90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Traditional Board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1101566" y="4253151"/>
            <a:ext cx="6004679" cy="252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Designed for looking</a:t>
            </a:r>
            <a:endParaRPr lang="en-US" sz="1450" dirty="0"/>
          </a:p>
        </p:txBody>
      </p:sp>
      <p:sp>
        <p:nvSpPr>
          <p:cNvPr id="8" name="Text 5"/>
          <p:cNvSpPr/>
          <p:nvPr/>
        </p:nvSpPr>
        <p:spPr>
          <a:xfrm>
            <a:off x="1101566" y="4584025"/>
            <a:ext cx="6004679" cy="252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Provides emotional stimulation</a:t>
            </a:r>
            <a:endParaRPr lang="en-US" sz="1450" dirty="0"/>
          </a:p>
        </p:txBody>
      </p:sp>
      <p:sp>
        <p:nvSpPr>
          <p:cNvPr id="9" name="Text 6"/>
          <p:cNvSpPr/>
          <p:nvPr/>
        </p:nvSpPr>
        <p:spPr>
          <a:xfrm>
            <a:off x="1101566" y="4914900"/>
            <a:ext cx="6004679" cy="252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Asks "What do I want?"</a:t>
            </a:r>
            <a:endParaRPr lang="en-US" sz="1450" dirty="0"/>
          </a:p>
        </p:txBody>
      </p:sp>
      <p:sp>
        <p:nvSpPr>
          <p:cNvPr id="10" name="Shape 7"/>
          <p:cNvSpPr/>
          <p:nvPr/>
        </p:nvSpPr>
        <p:spPr>
          <a:xfrm>
            <a:off x="7338060" y="5621536"/>
            <a:ext cx="6384488" cy="1875353"/>
          </a:xfrm>
          <a:prstGeom prst="rect">
            <a:avLst/>
          </a:prstGeom>
          <a:solidFill>
            <a:srgbClr val="E1E1EA"/>
          </a:solidFill>
          <a:ln w="7620">
            <a:solidFill>
              <a:srgbClr val="C7C7D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7524155" y="5815251"/>
            <a:ext cx="1938933" cy="2424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Action-First Board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7524155" y="6135648"/>
            <a:ext cx="6004679" cy="252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Designed for using</a:t>
            </a:r>
            <a:endParaRPr lang="en-US" sz="1450" dirty="0"/>
          </a:p>
        </p:txBody>
      </p:sp>
      <p:sp>
        <p:nvSpPr>
          <p:cNvPr id="13" name="Text 10"/>
          <p:cNvSpPr/>
          <p:nvPr/>
        </p:nvSpPr>
        <p:spPr>
          <a:xfrm>
            <a:off x="7524155" y="6466522"/>
            <a:ext cx="6004679" cy="2528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Acts as behavioral compass</a:t>
            </a:r>
            <a:endParaRPr lang="en-US" sz="1450" dirty="0"/>
          </a:p>
        </p:txBody>
      </p:sp>
      <p:sp>
        <p:nvSpPr>
          <p:cNvPr id="14" name="Text 11"/>
          <p:cNvSpPr/>
          <p:nvPr/>
        </p:nvSpPr>
        <p:spPr>
          <a:xfrm>
            <a:off x="7524155" y="6797397"/>
            <a:ext cx="6004679" cy="5057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4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Answers "What behaviors are required?" and "What evidence proves it's working?"</a:t>
            </a:r>
            <a:endParaRPr lang="en-US" sz="14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7018" y="712589"/>
            <a:ext cx="2756535" cy="497562"/>
          </a:xfrm>
          <a:prstGeom prst="roundRect">
            <a:avLst>
              <a:gd name="adj" fmla="val 17500"/>
            </a:avLst>
          </a:prstGeom>
          <a:noFill/>
          <a:ln w="7620">
            <a:solidFill>
              <a:srgbClr val="1B1B27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1070015" y="797838"/>
            <a:ext cx="2430542" cy="327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UNCOMFORTABLE TRUTH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907018" y="1310878"/>
            <a:ext cx="5398889" cy="6748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Removing Excuses</a:t>
            </a:r>
            <a:endParaRPr lang="en-US" sz="4250" dirty="0"/>
          </a:p>
        </p:txBody>
      </p:sp>
      <p:sp>
        <p:nvSpPr>
          <p:cNvPr id="5" name="Text 3"/>
          <p:cNvSpPr/>
          <p:nvPr/>
        </p:nvSpPr>
        <p:spPr>
          <a:xfrm>
            <a:off x="907018" y="2990969"/>
            <a:ext cx="4074676" cy="24538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This approach is intentionally uncomfortable because it removes excuses and forces you to confront the gap between your stated desires and your actual willingness to act.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907018" y="5671661"/>
            <a:ext cx="4074676" cy="12269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0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Growth is rarely blocked by a lack of desire, but by the avoidance of effort, discipline, and focus.</a:t>
            </a:r>
            <a:endParaRPr lang="en-US" sz="200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1536" y="2647236"/>
            <a:ext cx="8109347" cy="45952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1125974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Anchor Dreams to Responsibility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2913102"/>
            <a:ext cx="266343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01</a:t>
            </a:r>
            <a:endParaRPr lang="en-US" sz="2050" dirty="0"/>
          </a:p>
        </p:txBody>
      </p:sp>
      <p:sp>
        <p:nvSpPr>
          <p:cNvPr id="5" name="Shape 2"/>
          <p:cNvSpPr/>
          <p:nvPr/>
        </p:nvSpPr>
        <p:spPr>
          <a:xfrm>
            <a:off x="932378" y="3335298"/>
            <a:ext cx="3506391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932378" y="3529370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Restore Agency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932378" y="4035981"/>
            <a:ext cx="3506391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Stop waiting for life to respond to your hopes</a:t>
            </a:r>
            <a:endParaRPr lang="en-US" sz="2050" dirty="0"/>
          </a:p>
        </p:txBody>
      </p:sp>
      <p:sp>
        <p:nvSpPr>
          <p:cNvPr id="8" name="Text 5"/>
          <p:cNvSpPr/>
          <p:nvPr/>
        </p:nvSpPr>
        <p:spPr>
          <a:xfrm>
            <a:off x="4705112" y="2913102"/>
            <a:ext cx="266343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02</a:t>
            </a:r>
            <a:endParaRPr lang="en-US" sz="2050" dirty="0"/>
          </a:p>
        </p:txBody>
      </p:sp>
      <p:sp>
        <p:nvSpPr>
          <p:cNvPr id="9" name="Shape 6"/>
          <p:cNvSpPr/>
          <p:nvPr/>
        </p:nvSpPr>
        <p:spPr>
          <a:xfrm>
            <a:off x="4705112" y="3335298"/>
            <a:ext cx="3506510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0" name="Text 7"/>
          <p:cNvSpPr/>
          <p:nvPr/>
        </p:nvSpPr>
        <p:spPr>
          <a:xfrm>
            <a:off x="4705112" y="3529370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Take Action</a:t>
            </a:r>
            <a:endParaRPr lang="en-US" sz="2150" dirty="0"/>
          </a:p>
        </p:txBody>
      </p:sp>
      <p:sp>
        <p:nvSpPr>
          <p:cNvPr id="11" name="Text 8"/>
          <p:cNvSpPr/>
          <p:nvPr/>
        </p:nvSpPr>
        <p:spPr>
          <a:xfrm>
            <a:off x="4705112" y="4035981"/>
            <a:ext cx="3506510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Begin watching life respond to your actions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932378" y="5354598"/>
            <a:ext cx="266343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03</a:t>
            </a:r>
            <a:endParaRPr lang="en-US" sz="2050" dirty="0"/>
          </a:p>
        </p:txBody>
      </p:sp>
      <p:sp>
        <p:nvSpPr>
          <p:cNvPr id="13" name="Shape 10"/>
          <p:cNvSpPr/>
          <p:nvPr/>
        </p:nvSpPr>
        <p:spPr>
          <a:xfrm>
            <a:off x="932378" y="5776793"/>
            <a:ext cx="7279243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4" name="Text 11"/>
          <p:cNvSpPr/>
          <p:nvPr/>
        </p:nvSpPr>
        <p:spPr>
          <a:xfrm>
            <a:off x="932378" y="5970865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Transform Trajectory</a:t>
            </a:r>
            <a:endParaRPr lang="en-US" sz="2150" dirty="0"/>
          </a:p>
        </p:txBody>
      </p:sp>
      <p:sp>
        <p:nvSpPr>
          <p:cNvPr id="15" name="Text 12"/>
          <p:cNvSpPr/>
          <p:nvPr/>
        </p:nvSpPr>
        <p:spPr>
          <a:xfrm>
            <a:off x="932378" y="6477476"/>
            <a:ext cx="7279243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Move from a board that decorates to one that alters your life</a:t>
            </a:r>
            <a:endParaRPr lang="en-US" sz="20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929045"/>
            <a:ext cx="6643449" cy="659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Cost of Passive Hoping</a:t>
            </a:r>
            <a:endParaRPr lang="en-US" sz="41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28" y="3119676"/>
            <a:ext cx="7677388" cy="300978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318168" y="3267281"/>
            <a:ext cx="1405435" cy="376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1450"/>
              </a:lnSpc>
              <a:buNone/>
            </a:pPr>
            <a:r>
              <a:rPr lang="en-US" sz="1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Unacted Desire Creates Tension</a:t>
            </a:r>
            <a:endParaRPr lang="en-US" sz="1150" dirty="0"/>
          </a:p>
        </p:txBody>
      </p:sp>
      <p:sp>
        <p:nvSpPr>
          <p:cNvPr id="5" name="Text 2"/>
          <p:cNvSpPr/>
          <p:nvPr/>
        </p:nvSpPr>
        <p:spPr>
          <a:xfrm>
            <a:off x="7222501" y="3267281"/>
            <a:ext cx="1405436" cy="188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1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Brain Lowers Belief</a:t>
            </a:r>
            <a:endParaRPr lang="en-US" sz="1150" dirty="0"/>
          </a:p>
        </p:txBody>
      </p:sp>
      <p:sp>
        <p:nvSpPr>
          <p:cNvPr id="6" name="Text 3"/>
          <p:cNvSpPr/>
          <p:nvPr/>
        </p:nvSpPr>
        <p:spPr>
          <a:xfrm>
            <a:off x="7222501" y="5605323"/>
            <a:ext cx="1405436" cy="376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50"/>
              </a:lnSpc>
              <a:buNone/>
            </a:pPr>
            <a:r>
              <a:rPr lang="en-US" sz="1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Confidence Drains Over Time</a:t>
            </a:r>
            <a:endParaRPr lang="en-US" sz="1150" dirty="0"/>
          </a:p>
        </p:txBody>
      </p:sp>
      <p:sp>
        <p:nvSpPr>
          <p:cNvPr id="7" name="Text 4"/>
          <p:cNvSpPr/>
          <p:nvPr/>
        </p:nvSpPr>
        <p:spPr>
          <a:xfrm>
            <a:off x="1318168" y="5605323"/>
            <a:ext cx="1405435" cy="376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1450"/>
              </a:lnSpc>
              <a:buNone/>
            </a:pPr>
            <a:r>
              <a:rPr lang="en-US" sz="1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Cycle Persists Until Action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9638943" y="2219206"/>
            <a:ext cx="4066580" cy="2620447"/>
          </a:xfrm>
          <a:prstGeom prst="roundRect">
            <a:avLst>
              <a:gd name="adj" fmla="val 4056"/>
            </a:avLst>
          </a:prstGeom>
          <a:solidFill>
            <a:srgbClr val="D2D2E0"/>
          </a:solidFill>
          <a:ln/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1951" y="2595920"/>
            <a:ext cx="316349" cy="25300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0461308" y="2522815"/>
            <a:ext cx="2991207" cy="19740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b="1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Passive hoping is expensive.</a:t>
            </a:r>
            <a:r>
              <a:rPr lang="en-US" sz="195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It creates a psychological debt that drains confidence over time.</a:t>
            </a:r>
            <a:endParaRPr lang="en-US" sz="1950" dirty="0"/>
          </a:p>
        </p:txBody>
      </p:sp>
      <p:sp>
        <p:nvSpPr>
          <p:cNvPr id="11" name="Text 7"/>
          <p:cNvSpPr/>
          <p:nvPr/>
        </p:nvSpPr>
        <p:spPr>
          <a:xfrm>
            <a:off x="9638943" y="5110043"/>
            <a:ext cx="4066580" cy="19740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brain resolves the tension of unacted desires by lowering your belief rather than increasing your effort—a cycle that only stops when action precedes certainty.</a:t>
            </a:r>
            <a:endParaRPr lang="en-US" sz="19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059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3634621"/>
            <a:ext cx="8032552" cy="5895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Self-Respect Through Kept Promises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932378" y="4852392"/>
            <a:ext cx="4126944" cy="2573179"/>
          </a:xfrm>
          <a:prstGeom prst="roundRect">
            <a:avLst>
              <a:gd name="adj" fmla="val 5686"/>
            </a:avLst>
          </a:prstGeom>
          <a:solidFill>
            <a:srgbClr val="FFFFFF">
              <a:alpha val="95000"/>
            </a:srgbClr>
          </a:solidFill>
          <a:ln/>
        </p:spPr>
      </p:sp>
      <p:sp>
        <p:nvSpPr>
          <p:cNvPr id="5" name="Shape 2"/>
          <p:cNvSpPr/>
          <p:nvPr/>
        </p:nvSpPr>
        <p:spPr>
          <a:xfrm>
            <a:off x="932378" y="4821912"/>
            <a:ext cx="4126944" cy="121920"/>
          </a:xfrm>
          <a:prstGeom prst="roundRect">
            <a:avLst>
              <a:gd name="adj" fmla="val 78009"/>
            </a:avLst>
          </a:prstGeom>
          <a:solidFill>
            <a:srgbClr val="1B1B27"/>
          </a:solidFill>
          <a:ln/>
        </p:spPr>
      </p:sp>
      <p:sp>
        <p:nvSpPr>
          <p:cNvPr id="6" name="Shape 3"/>
          <p:cNvSpPr/>
          <p:nvPr/>
        </p:nvSpPr>
        <p:spPr>
          <a:xfrm>
            <a:off x="2656225" y="4512826"/>
            <a:ext cx="679252" cy="679252"/>
          </a:xfrm>
          <a:prstGeom prst="roundRect">
            <a:avLst>
              <a:gd name="adj" fmla="val 134619"/>
            </a:avLst>
          </a:prstGeom>
          <a:solidFill>
            <a:srgbClr val="1B1B27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59941" y="4716542"/>
            <a:ext cx="271701" cy="271701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189196" y="5418415"/>
            <a:ext cx="2358747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Keep Small Promises</a:t>
            </a:r>
            <a:endParaRPr lang="en-US" sz="1850" dirty="0"/>
          </a:p>
        </p:txBody>
      </p:sp>
      <p:sp>
        <p:nvSpPr>
          <p:cNvPr id="9" name="Text 5"/>
          <p:cNvSpPr/>
          <p:nvPr/>
        </p:nvSpPr>
        <p:spPr>
          <a:xfrm>
            <a:off x="1189196" y="5828586"/>
            <a:ext cx="3613309" cy="6700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Even small steps create the evidence needed to restore trust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5251728" y="4852392"/>
            <a:ext cx="4126944" cy="2573179"/>
          </a:xfrm>
          <a:prstGeom prst="roundRect">
            <a:avLst>
              <a:gd name="adj" fmla="val 5686"/>
            </a:avLst>
          </a:prstGeom>
          <a:solidFill>
            <a:srgbClr val="FFFFFF">
              <a:alpha val="95000"/>
            </a:srgbClr>
          </a:solidFill>
          <a:ln/>
        </p:spPr>
      </p:sp>
      <p:sp>
        <p:nvSpPr>
          <p:cNvPr id="11" name="Shape 7"/>
          <p:cNvSpPr/>
          <p:nvPr/>
        </p:nvSpPr>
        <p:spPr>
          <a:xfrm>
            <a:off x="5251728" y="4821912"/>
            <a:ext cx="4126944" cy="121920"/>
          </a:xfrm>
          <a:prstGeom prst="roundRect">
            <a:avLst>
              <a:gd name="adj" fmla="val 78009"/>
            </a:avLst>
          </a:prstGeom>
          <a:solidFill>
            <a:srgbClr val="1B1B27"/>
          </a:solidFill>
          <a:ln/>
        </p:spPr>
      </p:sp>
      <p:sp>
        <p:nvSpPr>
          <p:cNvPr id="12" name="Shape 8"/>
          <p:cNvSpPr/>
          <p:nvPr/>
        </p:nvSpPr>
        <p:spPr>
          <a:xfrm>
            <a:off x="6975574" y="4512826"/>
            <a:ext cx="679252" cy="679252"/>
          </a:xfrm>
          <a:prstGeom prst="roundRect">
            <a:avLst>
              <a:gd name="adj" fmla="val 134619"/>
            </a:avLst>
          </a:prstGeom>
          <a:solidFill>
            <a:srgbClr val="1B1B27"/>
          </a:solidFill>
          <a:ln/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79290" y="4716542"/>
            <a:ext cx="271701" cy="271701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5508546" y="5418415"/>
            <a:ext cx="2358747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Rebuild Confidence</a:t>
            </a:r>
            <a:endParaRPr lang="en-US" sz="1850" dirty="0"/>
          </a:p>
        </p:txBody>
      </p:sp>
      <p:sp>
        <p:nvSpPr>
          <p:cNvPr id="15" name="Text 10"/>
          <p:cNvSpPr/>
          <p:nvPr/>
        </p:nvSpPr>
        <p:spPr>
          <a:xfrm>
            <a:off x="5508546" y="5828586"/>
            <a:ext cx="3613309" cy="6700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Self-respect is rebuilt through consistent action</a:t>
            </a:r>
            <a:endParaRPr lang="en-US" sz="1750" dirty="0"/>
          </a:p>
        </p:txBody>
      </p:sp>
      <p:sp>
        <p:nvSpPr>
          <p:cNvPr id="16" name="Shape 11"/>
          <p:cNvSpPr/>
          <p:nvPr/>
        </p:nvSpPr>
        <p:spPr>
          <a:xfrm>
            <a:off x="9571077" y="4852392"/>
            <a:ext cx="4126944" cy="2573179"/>
          </a:xfrm>
          <a:prstGeom prst="roundRect">
            <a:avLst>
              <a:gd name="adj" fmla="val 5686"/>
            </a:avLst>
          </a:prstGeom>
          <a:solidFill>
            <a:srgbClr val="FFFFFF">
              <a:alpha val="95000"/>
            </a:srgbClr>
          </a:solidFill>
          <a:ln/>
        </p:spPr>
      </p:sp>
      <p:sp>
        <p:nvSpPr>
          <p:cNvPr id="17" name="Shape 12"/>
          <p:cNvSpPr/>
          <p:nvPr/>
        </p:nvSpPr>
        <p:spPr>
          <a:xfrm>
            <a:off x="9571077" y="4821912"/>
            <a:ext cx="4126944" cy="121920"/>
          </a:xfrm>
          <a:prstGeom prst="roundRect">
            <a:avLst>
              <a:gd name="adj" fmla="val 78009"/>
            </a:avLst>
          </a:prstGeom>
          <a:solidFill>
            <a:srgbClr val="1B1B27"/>
          </a:solidFill>
          <a:ln/>
        </p:spPr>
      </p:sp>
      <p:sp>
        <p:nvSpPr>
          <p:cNvPr id="18" name="Shape 13"/>
          <p:cNvSpPr/>
          <p:nvPr/>
        </p:nvSpPr>
        <p:spPr>
          <a:xfrm>
            <a:off x="11294924" y="4512826"/>
            <a:ext cx="679252" cy="679252"/>
          </a:xfrm>
          <a:prstGeom prst="roundRect">
            <a:avLst>
              <a:gd name="adj" fmla="val 134619"/>
            </a:avLst>
          </a:prstGeom>
          <a:solidFill>
            <a:srgbClr val="1B1B27"/>
          </a:solidFill>
          <a:ln/>
        </p:spPr>
      </p:sp>
      <p:pic>
        <p:nvPicPr>
          <p:cNvPr id="19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98640" y="4716542"/>
            <a:ext cx="271701" cy="271701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9827895" y="5418415"/>
            <a:ext cx="3188970" cy="2947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Partner Hope with Movement</a:t>
            </a:r>
            <a:endParaRPr lang="en-US" sz="1850" dirty="0"/>
          </a:p>
        </p:txBody>
      </p:sp>
      <p:sp>
        <p:nvSpPr>
          <p:cNvPr id="21" name="Text 15"/>
          <p:cNvSpPr/>
          <p:nvPr/>
        </p:nvSpPr>
        <p:spPr>
          <a:xfrm>
            <a:off x="9827895" y="5828586"/>
            <a:ext cx="3613309" cy="13401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Hope becomes powerful when partnered with action; without movement, it remains a costly placebo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32378" y="827127"/>
            <a:ext cx="2213610" cy="467558"/>
          </a:xfrm>
          <a:prstGeom prst="roundRect">
            <a:avLst>
              <a:gd name="adj" fmla="val 18188"/>
            </a:avLst>
          </a:prstGeom>
          <a:solidFill>
            <a:srgbClr val="E1E1EA"/>
          </a:solidFill>
          <a:ln/>
        </p:spPr>
      </p:sp>
      <p:sp>
        <p:nvSpPr>
          <p:cNvPr id="3" name="Text 1"/>
          <p:cNvSpPr/>
          <p:nvPr/>
        </p:nvSpPr>
        <p:spPr>
          <a:xfrm>
            <a:off x="1084183" y="902970"/>
            <a:ext cx="1910001" cy="31587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5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CORE PROBLEM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932378" y="1390769"/>
            <a:ext cx="7679888" cy="659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Belief Cannot Replace Behavior</a:t>
            </a:r>
            <a:endParaRPr lang="en-US" sz="41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28" y="2747248"/>
            <a:ext cx="7677388" cy="431851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638943" y="2626876"/>
            <a:ext cx="4066580" cy="19740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fundamental problem with most vision boards isn't a lack of faith or desire, but a reliance on belief to accomplish what only behavior can.</a:t>
            </a:r>
            <a:endParaRPr lang="en-US" sz="1950" dirty="0"/>
          </a:p>
        </p:txBody>
      </p:sp>
      <p:sp>
        <p:nvSpPr>
          <p:cNvPr id="7" name="Text 4"/>
          <p:cNvSpPr/>
          <p:nvPr/>
        </p:nvSpPr>
        <p:spPr>
          <a:xfrm>
            <a:off x="9638943" y="4817269"/>
            <a:ext cx="4066580" cy="23688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While filled with beautiful, breathtaking imagery, they often leave the creator's life unchanged because they offer emotional stimulation without operational instruction.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952619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Seductive Lie of Passive Manifestation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932378" y="2739747"/>
            <a:ext cx="3506391" cy="2348508"/>
          </a:xfrm>
          <a:prstGeom prst="roundRect">
            <a:avLst>
              <a:gd name="adj" fmla="val 4764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213961" y="3021330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Promise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1213961" y="3527941"/>
            <a:ext cx="2943225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Clarity plus emotion is sufficient to reorganize reality</a:t>
            </a:r>
            <a:endParaRPr lang="en-US" sz="2050" dirty="0"/>
          </a:p>
        </p:txBody>
      </p:sp>
      <p:sp>
        <p:nvSpPr>
          <p:cNvPr id="7" name="Shape 4"/>
          <p:cNvSpPr/>
          <p:nvPr/>
        </p:nvSpPr>
        <p:spPr>
          <a:xfrm>
            <a:off x="4705112" y="2739747"/>
            <a:ext cx="3506510" cy="2348508"/>
          </a:xfrm>
          <a:prstGeom prst="roundRect">
            <a:avLst>
              <a:gd name="adj" fmla="val 4764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86695" y="3021330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Trap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4986695" y="3527941"/>
            <a:ext cx="2943344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If you see and feel your desires deeply enough, action becomes optional</a:t>
            </a:r>
            <a:endParaRPr lang="en-US" sz="2050" dirty="0"/>
          </a:p>
        </p:txBody>
      </p:sp>
      <p:sp>
        <p:nvSpPr>
          <p:cNvPr id="10" name="Shape 7"/>
          <p:cNvSpPr/>
          <p:nvPr/>
        </p:nvSpPr>
        <p:spPr>
          <a:xfrm>
            <a:off x="932378" y="5354598"/>
            <a:ext cx="7279243" cy="1922264"/>
          </a:xfrm>
          <a:prstGeom prst="roundRect">
            <a:avLst>
              <a:gd name="adj" fmla="val 5821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213961" y="5636181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Result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1213961" y="6142792"/>
            <a:ext cx="6716078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Feel productive while staying safely within your current routines</a:t>
            </a:r>
            <a:endParaRPr lang="en-US" sz="2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7004" y="626150"/>
            <a:ext cx="1881902" cy="421958"/>
          </a:xfrm>
          <a:prstGeom prst="roundRect">
            <a:avLst>
              <a:gd name="adj" fmla="val 18134"/>
            </a:avLst>
          </a:prstGeom>
          <a:noFill/>
          <a:ln w="7620">
            <a:solidFill>
              <a:srgbClr val="1B1B27"/>
            </a:solidFill>
            <a:prstDash val="solid"/>
          </a:ln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1189" y="746046"/>
            <a:ext cx="182166" cy="18216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214438" y="701993"/>
            <a:ext cx="1320284" cy="270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400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NEUROSCIENCE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797004" y="1125974"/>
            <a:ext cx="9993987" cy="5930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50"/>
              </a:lnSpc>
              <a:buNone/>
            </a:pPr>
            <a:r>
              <a:rPr lang="en-US" sz="37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Your Brain Responds to Evidence, Not Images</a:t>
            </a:r>
            <a:endParaRPr lang="en-US" sz="37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232" y="2229922"/>
            <a:ext cx="7686556" cy="522946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321653" y="6179693"/>
            <a:ext cx="1588778" cy="2466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Visualize</a:t>
            </a:r>
            <a:endParaRPr lang="en-US" sz="15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56616" y="4455776"/>
            <a:ext cx="526086" cy="526086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205203" y="5685172"/>
            <a:ext cx="1588778" cy="2466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No Action</a:t>
            </a:r>
            <a:endParaRPr lang="en-US" sz="15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29480" y="3961255"/>
            <a:ext cx="526086" cy="52608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5078068" y="5067350"/>
            <a:ext cx="1588778" cy="4932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Classified as Fantasy</a:t>
            </a:r>
            <a:endParaRPr lang="en-US" sz="1550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602345" y="3466735"/>
            <a:ext cx="526086" cy="526085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6940246" y="4572830"/>
            <a:ext cx="1588777" cy="4932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Motivation Waning</a:t>
            </a:r>
            <a:endParaRPr lang="en-US" sz="1550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475209" y="2972215"/>
            <a:ext cx="526086" cy="526086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9639300" y="3574375"/>
            <a:ext cx="4201597" cy="13515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 visualization isn't paired with tangible behavior, your nervous system eventually classifies your vision as a fantasy rather than a directive.</a:t>
            </a:r>
            <a:endParaRPr lang="en-US" sz="1750" dirty="0"/>
          </a:p>
        </p:txBody>
      </p:sp>
      <p:sp>
        <p:nvSpPr>
          <p:cNvPr id="16" name="Text 8"/>
          <p:cNvSpPr/>
          <p:nvPr/>
        </p:nvSpPr>
        <p:spPr>
          <a:xfrm>
            <a:off x="9639300" y="5101114"/>
            <a:ext cx="4201597" cy="1013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vision board becomes a "silent accusation" on your wall—a reminder of promises unkept.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272659"/>
            <a:ext cx="8026837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Visualization: Tool, Not Strategy</a:t>
            </a:r>
            <a:endParaRPr lang="en-US" sz="4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78" y="2499241"/>
            <a:ext cx="2339221" cy="233922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32378" y="5171361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Athletes</a:t>
            </a:r>
            <a:endParaRPr lang="en-US" sz="2150" dirty="0"/>
          </a:p>
        </p:txBody>
      </p:sp>
      <p:sp>
        <p:nvSpPr>
          <p:cNvPr id="5" name="Text 2"/>
          <p:cNvSpPr/>
          <p:nvPr/>
        </p:nvSpPr>
        <p:spPr>
          <a:xfrm>
            <a:off x="932378" y="5677972"/>
            <a:ext cx="4033242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Use visualization to prime focus, but achieve results through relentless training</a:t>
            </a:r>
            <a:endParaRPr lang="en-US" sz="20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8519" y="2499241"/>
            <a:ext cx="2339221" cy="233922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98519" y="5171361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Surgeons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5298519" y="5677972"/>
            <a:ext cx="4033242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Mental rehearsal supports practice, but skill comes from repeated performance</a:t>
            </a:r>
            <a:endParaRPr lang="en-US" sz="20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4660" y="2499241"/>
            <a:ext cx="2339340" cy="233934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64660" y="5171480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High Performers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9664660" y="5678091"/>
            <a:ext cx="4033361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True strategy answers exactly what actions will be taken repeatedly</a:t>
            </a:r>
            <a:endParaRPr lang="en-US" sz="2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796647"/>
            <a:ext cx="5272683" cy="659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Motivation Trap</a:t>
            </a:r>
            <a:endParaRPr lang="en-US" sz="4150" dirty="0"/>
          </a:p>
        </p:txBody>
      </p:sp>
      <p:sp>
        <p:nvSpPr>
          <p:cNvPr id="3" name="Shape 1"/>
          <p:cNvSpPr/>
          <p:nvPr/>
        </p:nvSpPr>
        <p:spPr>
          <a:xfrm>
            <a:off x="750094" y="1816418"/>
            <a:ext cx="6438662" cy="5616416"/>
          </a:xfrm>
          <a:prstGeom prst="roundRect">
            <a:avLst>
              <a:gd name="adj" fmla="val 3245"/>
            </a:avLst>
          </a:prstGeom>
          <a:solidFill>
            <a:srgbClr val="1B1B27">
              <a:alpha val="95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1003102" y="2056805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FFFFF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Why Motivation Fails</a:t>
            </a:r>
            <a:endParaRPr lang="en-US" sz="2050" dirty="0"/>
          </a:p>
        </p:txBody>
      </p:sp>
      <p:sp>
        <p:nvSpPr>
          <p:cNvPr id="5" name="Text 3"/>
          <p:cNvSpPr/>
          <p:nvPr/>
        </p:nvSpPr>
        <p:spPr>
          <a:xfrm>
            <a:off x="1003102" y="2626638"/>
            <a:ext cx="5932646" cy="11844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Relying on inspiration is unstable because motivation is volatile—influenced by sleep, stress, and mood.</a:t>
            </a:r>
            <a:endParaRPr lang="en-US" sz="1950" dirty="0"/>
          </a:p>
        </p:txBody>
      </p:sp>
      <p:sp>
        <p:nvSpPr>
          <p:cNvPr id="6" name="Text 4"/>
          <p:cNvSpPr/>
          <p:nvPr/>
        </p:nvSpPr>
        <p:spPr>
          <a:xfrm>
            <a:off x="1003102" y="4027408"/>
            <a:ext cx="5932646" cy="7896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It's a poor foundation for building a consistent future.</a:t>
            </a:r>
            <a:endParaRPr lang="en-US" sz="1950" dirty="0"/>
          </a:p>
        </p:txBody>
      </p:sp>
      <p:sp>
        <p:nvSpPr>
          <p:cNvPr id="7" name="Shape 5"/>
          <p:cNvSpPr/>
          <p:nvPr/>
        </p:nvSpPr>
        <p:spPr>
          <a:xfrm>
            <a:off x="7631549" y="2086808"/>
            <a:ext cx="6074093" cy="1531620"/>
          </a:xfrm>
          <a:prstGeom prst="roundRect">
            <a:avLst>
              <a:gd name="adj" fmla="val 955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7601069" y="2086808"/>
            <a:ext cx="121920" cy="1531620"/>
          </a:xfrm>
          <a:prstGeom prst="roundRect">
            <a:avLst>
              <a:gd name="adj" fmla="val 87187"/>
            </a:avLst>
          </a:prstGeom>
          <a:solidFill>
            <a:srgbClr val="1B1B27"/>
          </a:solidFill>
          <a:ln/>
        </p:spPr>
      </p:sp>
      <p:sp>
        <p:nvSpPr>
          <p:cNvPr id="9" name="Text 7"/>
          <p:cNvSpPr/>
          <p:nvPr/>
        </p:nvSpPr>
        <p:spPr>
          <a:xfrm>
            <a:off x="8006477" y="2370296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Sleep Quality</a:t>
            </a:r>
            <a:endParaRPr lang="en-US" sz="2050" dirty="0"/>
          </a:p>
        </p:txBody>
      </p:sp>
      <p:sp>
        <p:nvSpPr>
          <p:cNvPr id="10" name="Text 8"/>
          <p:cNvSpPr/>
          <p:nvPr/>
        </p:nvSpPr>
        <p:spPr>
          <a:xfrm>
            <a:off x="8006477" y="2940129"/>
            <a:ext cx="5415677" cy="3948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Affects daily energy and drive</a:t>
            </a:r>
            <a:endParaRPr lang="en-US" sz="1950" dirty="0"/>
          </a:p>
        </p:txBody>
      </p:sp>
      <p:sp>
        <p:nvSpPr>
          <p:cNvPr id="11" name="Shape 9"/>
          <p:cNvSpPr/>
          <p:nvPr/>
        </p:nvSpPr>
        <p:spPr>
          <a:xfrm>
            <a:off x="7631549" y="3858816"/>
            <a:ext cx="6074093" cy="1531620"/>
          </a:xfrm>
          <a:prstGeom prst="roundRect">
            <a:avLst>
              <a:gd name="adj" fmla="val 955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7601069" y="3858816"/>
            <a:ext cx="121920" cy="1531620"/>
          </a:xfrm>
          <a:prstGeom prst="roundRect">
            <a:avLst>
              <a:gd name="adj" fmla="val 87187"/>
            </a:avLst>
          </a:prstGeom>
          <a:solidFill>
            <a:srgbClr val="1B1B27"/>
          </a:solidFill>
          <a:ln/>
        </p:spPr>
      </p:sp>
      <p:sp>
        <p:nvSpPr>
          <p:cNvPr id="13" name="Text 11"/>
          <p:cNvSpPr/>
          <p:nvPr/>
        </p:nvSpPr>
        <p:spPr>
          <a:xfrm>
            <a:off x="8006477" y="4142303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Stress Levels</a:t>
            </a:r>
            <a:endParaRPr lang="en-US" sz="2050" dirty="0"/>
          </a:p>
        </p:txBody>
      </p:sp>
      <p:sp>
        <p:nvSpPr>
          <p:cNvPr id="14" name="Text 12"/>
          <p:cNvSpPr/>
          <p:nvPr/>
        </p:nvSpPr>
        <p:spPr>
          <a:xfrm>
            <a:off x="8006477" y="4712137"/>
            <a:ext cx="5415677" cy="3948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Depletes willpower reserves</a:t>
            </a:r>
            <a:endParaRPr lang="en-US" sz="1950" dirty="0"/>
          </a:p>
        </p:txBody>
      </p:sp>
      <p:sp>
        <p:nvSpPr>
          <p:cNvPr id="15" name="Shape 13"/>
          <p:cNvSpPr/>
          <p:nvPr/>
        </p:nvSpPr>
        <p:spPr>
          <a:xfrm>
            <a:off x="7631549" y="5630823"/>
            <a:ext cx="6074093" cy="1531620"/>
          </a:xfrm>
          <a:prstGeom prst="roundRect">
            <a:avLst>
              <a:gd name="adj" fmla="val 955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7601069" y="5630823"/>
            <a:ext cx="121920" cy="1531620"/>
          </a:xfrm>
          <a:prstGeom prst="roundRect">
            <a:avLst>
              <a:gd name="adj" fmla="val 87187"/>
            </a:avLst>
          </a:prstGeom>
          <a:solidFill>
            <a:srgbClr val="1B1B27"/>
          </a:solidFill>
          <a:ln/>
        </p:spPr>
      </p:sp>
      <p:sp>
        <p:nvSpPr>
          <p:cNvPr id="17" name="Text 15"/>
          <p:cNvSpPr/>
          <p:nvPr/>
        </p:nvSpPr>
        <p:spPr>
          <a:xfrm>
            <a:off x="8006477" y="5914311"/>
            <a:ext cx="2636282" cy="3294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Mood Fluctuations</a:t>
            </a:r>
            <a:endParaRPr lang="en-US" sz="2050" dirty="0"/>
          </a:p>
        </p:txBody>
      </p:sp>
      <p:sp>
        <p:nvSpPr>
          <p:cNvPr id="18" name="Text 16"/>
          <p:cNvSpPr/>
          <p:nvPr/>
        </p:nvSpPr>
        <p:spPr>
          <a:xfrm>
            <a:off x="8006477" y="6484144"/>
            <a:ext cx="5415677" cy="3948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19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Creates emotional inconsistency</a:t>
            </a:r>
            <a:endParaRPr lang="en-US" sz="1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1706047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Psychological Cost of Unacted Vision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818352" y="3792855"/>
            <a:ext cx="6879669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Every time you look at your board without taking action, you send your brain a message that you make promises you don't keep.</a:t>
            </a:r>
            <a:endParaRPr lang="en-US" sz="2050" dirty="0"/>
          </a:p>
        </p:txBody>
      </p:sp>
      <p:sp>
        <p:nvSpPr>
          <p:cNvPr id="5" name="Shape 2"/>
          <p:cNvSpPr/>
          <p:nvPr/>
        </p:nvSpPr>
        <p:spPr>
          <a:xfrm>
            <a:off x="6418778" y="3493175"/>
            <a:ext cx="30480" cy="1878092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6418778" y="5670947"/>
            <a:ext cx="72792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This quietly erodes your self-trust and self-image, creating a cycle of diminishing confidence.</a:t>
            </a:r>
            <a:endParaRPr lang="en-US" sz="2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32378" y="1209675"/>
            <a:ext cx="2095976" cy="500777"/>
          </a:xfrm>
          <a:prstGeom prst="roundRect">
            <a:avLst>
              <a:gd name="adj" fmla="val 17875"/>
            </a:avLst>
          </a:prstGeom>
          <a:solidFill>
            <a:srgbClr val="E1E1EA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160" y="1353503"/>
            <a:ext cx="213122" cy="21312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411843" y="1289566"/>
            <a:ext cx="1456730" cy="3409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SOLUTION</a:t>
            </a:r>
            <a:endParaRPr lang="en-US" sz="1650" dirty="0"/>
          </a:p>
        </p:txBody>
      </p:sp>
      <p:sp>
        <p:nvSpPr>
          <p:cNvPr id="5" name="Text 2"/>
          <p:cNvSpPr/>
          <p:nvPr/>
        </p:nvSpPr>
        <p:spPr>
          <a:xfrm>
            <a:off x="932378" y="1817013"/>
            <a:ext cx="7139464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Action Is the Clearest Signal</a:t>
            </a:r>
            <a:endParaRPr lang="en-US" sz="43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378" y="2910364"/>
            <a:ext cx="4255175" cy="106560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98721" y="424231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Updates Identity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1198721" y="4748927"/>
            <a:ext cx="3722489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Consistent movement reshapes who you believe you are</a:t>
            </a:r>
            <a:endParaRPr lang="en-US" sz="20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7553" y="2910364"/>
            <a:ext cx="4255175" cy="106560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453896" y="424231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Sharpens Perception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5453896" y="4748927"/>
            <a:ext cx="3722489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Action reveals opportunities invisible to passive observers</a:t>
            </a:r>
            <a:endParaRPr lang="en-US" sz="20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2728" y="2910364"/>
            <a:ext cx="4255294" cy="1065609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9709071" y="424231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Reduces Resistance</a:t>
            </a:r>
            <a:endParaRPr lang="en-US" sz="2150" dirty="0"/>
          </a:p>
        </p:txBody>
      </p:sp>
      <p:sp>
        <p:nvSpPr>
          <p:cNvPr id="14" name="Text 8"/>
          <p:cNvSpPr/>
          <p:nvPr/>
        </p:nvSpPr>
        <p:spPr>
          <a:xfrm>
            <a:off x="9709071" y="4748927"/>
            <a:ext cx="3722608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Normalizes discomfort through repeated exposure</a:t>
            </a:r>
            <a:endParaRPr lang="en-US" sz="2050" dirty="0"/>
          </a:p>
        </p:txBody>
      </p:sp>
      <p:sp>
        <p:nvSpPr>
          <p:cNvPr id="15" name="Text 9"/>
          <p:cNvSpPr/>
          <p:nvPr/>
        </p:nvSpPr>
        <p:spPr>
          <a:xfrm>
            <a:off x="932378" y="6593681"/>
            <a:ext cx="12765643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Even small steps send a powerful message to your brain and environment that a goal matters.</a:t>
            </a:r>
            <a:endParaRPr lang="en-US" sz="2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1788319"/>
            <a:ext cx="10529649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Manifestation Is Mechanical, Not Mystical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932378" y="4448294"/>
            <a:ext cx="6057900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endParaRPr lang="en-US" sz="2050" dirty="0"/>
          </a:p>
        </p:txBody>
      </p:sp>
      <p:sp>
        <p:nvSpPr>
          <p:cNvPr id="4" name="Text 2"/>
          <p:cNvSpPr/>
          <p:nvPr/>
        </p:nvSpPr>
        <p:spPr>
          <a:xfrm>
            <a:off x="7647742" y="3148013"/>
            <a:ext cx="3330059" cy="4162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6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Real Question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7647742" y="3830598"/>
            <a:ext cx="6057900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Not "What do I want to attract?" but </a:t>
            </a: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"What am I willing to do repeatedly?"</a:t>
            </a:r>
            <a:endParaRPr lang="en-US" sz="2050" dirty="0"/>
          </a:p>
        </p:txBody>
      </p:sp>
      <p:sp>
        <p:nvSpPr>
          <p:cNvPr id="6" name="Text 4"/>
          <p:cNvSpPr/>
          <p:nvPr/>
        </p:nvSpPr>
        <p:spPr>
          <a:xfrm>
            <a:off x="7647742" y="4922758"/>
            <a:ext cx="6057900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Movement changes your positioning, positioning changes your probability, and probability eventually changes your outcomes.</a:t>
            </a:r>
            <a:endParaRPr lang="en-US" sz="20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692</Words>
  <Application>Microsoft Macintosh PowerPoint</Application>
  <PresentationFormat>Custom</PresentationFormat>
  <Paragraphs>105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Roboto</vt:lpstr>
      <vt:lpstr>Raleway</vt:lpstr>
      <vt:lpstr>Arial</vt:lpstr>
      <vt:lpstr>Raleway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lastModifiedBy>Microsoft Office User</cp:lastModifiedBy>
  <cp:revision>2</cp:revision>
  <dcterms:created xsi:type="dcterms:W3CDTF">2026-02-05T15:29:11Z</dcterms:created>
  <dcterms:modified xsi:type="dcterms:W3CDTF">2026-02-08T16:58:11Z</dcterms:modified>
</cp:coreProperties>
</file>