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notesMasterIdLst>
    <p:notesMasterId r:id="rId18"/>
  </p:notesMasterIdLst>
  <p:sldSz cx="14630400" cy="8229600"/>
  <p:notesSz cx="8229600" cy="14630400"/>
  <p:embeddedFontLst>
    <p:embeddedFont>
      <p:font typeface="Raleway"/>
      <p:regular r:id="rId23"/>
    </p:embeddedFont>
    <p:embeddedFont>
      <p:font typeface="Raleway"/>
      <p:regular r:id="rId24"/>
    </p:embeddedFont>
    <p:embeddedFont>
      <p:font typeface="Raleway"/>
      <p:regular r:id="rId25"/>
    </p:embeddedFont>
    <p:embeddedFont>
      <p:font typeface="Raleway"/>
      <p:regular r:id="rId26"/>
    </p:embeddedFont>
    <p:embeddedFont>
      <p:font typeface="Roboto"/>
      <p:regular r:id="rId27"/>
    </p:embeddedFont>
    <p:embeddedFont>
      <p:font typeface="Roboto"/>
      <p:regular r:id="rId28"/>
    </p:embeddedFont>
    <p:embeddedFont>
      <p:font typeface="Roboto"/>
      <p:regular r:id="rId29"/>
    </p:embeddedFont>
    <p:embeddedFont>
      <p:font typeface="Roboto"/>
      <p:regular r:id="rId30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23" Type="http://schemas.openxmlformats.org/officeDocument/2006/relationships/font" Target="fonts/font1.fntdata"/><Relationship Id="rId24" Type="http://schemas.openxmlformats.org/officeDocument/2006/relationships/font" Target="fonts/font2.fntdata"/><Relationship Id="rId25" Type="http://schemas.openxmlformats.org/officeDocument/2006/relationships/font" Target="fonts/font3.fntdata"/><Relationship Id="rId26" Type="http://schemas.openxmlformats.org/officeDocument/2006/relationships/font" Target="fonts/font4.fntdata"/><Relationship Id="rId27" Type="http://schemas.openxmlformats.org/officeDocument/2006/relationships/font" Target="fonts/font5.fntdata"/><Relationship Id="rId28" Type="http://schemas.openxmlformats.org/officeDocument/2006/relationships/font" Target="fonts/font6.fntdata"/><Relationship Id="rId29" Type="http://schemas.openxmlformats.org/officeDocument/2006/relationships/font" Target="fonts/font7.fntdata"/><Relationship Id="rId30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6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svg"/><Relationship Id="rId3" Type="http://schemas.openxmlformats.org/officeDocument/2006/relationships/slideLayout" Target="../slideLayouts/slideLayout11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4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6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slideLayout" Target="../slideLayouts/slideLayout17.xml"/><Relationship Id="rId3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slideLayout" Target="../slideLayouts/slideLayout4.xml"/><Relationship Id="rId5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8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svg"/><Relationship Id="rId3" Type="http://schemas.openxmlformats.org/officeDocument/2006/relationships/image" Target="../media/image-8-3.png"/><Relationship Id="rId4" Type="http://schemas.openxmlformats.org/officeDocument/2006/relationships/image" Target="../media/image-8-4.svg"/><Relationship Id="rId5" Type="http://schemas.openxmlformats.org/officeDocument/2006/relationships/image" Target="../media/image-8-5.png"/><Relationship Id="rId6" Type="http://schemas.openxmlformats.org/officeDocument/2006/relationships/image" Target="../media/image-8-6.svg"/><Relationship Id="rId7" Type="http://schemas.openxmlformats.org/officeDocument/2006/relationships/image" Target="../media/image-8-7.png"/><Relationship Id="rId8" Type="http://schemas.openxmlformats.org/officeDocument/2006/relationships/image" Target="../media/image-8-8.svg"/><Relationship Id="rId9" Type="http://schemas.openxmlformats.org/officeDocument/2006/relationships/slideLayout" Target="../slideLayouts/slideLayout9.xml"/><Relationship Id="rId10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0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18778" y="2928699"/>
            <a:ext cx="5550218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Starting with the End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6418778" y="4022050"/>
            <a:ext cx="7279243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Move beyond vague aspirations by defining your desired results with surgical precision—making your next actions both obvious and unavoidable.</a:t>
            </a:r>
            <a:endParaRPr lang="en-US" sz="20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32378" y="1839278"/>
            <a:ext cx="1590318" cy="500777"/>
          </a:xfrm>
          <a:prstGeom prst="roundRect">
            <a:avLst>
              <a:gd name="adj" fmla="val 17875"/>
            </a:avLst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92160" y="1983105"/>
            <a:ext cx="213122" cy="21312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411843" y="1919168"/>
            <a:ext cx="951071" cy="3409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EXERCISE</a:t>
            </a:r>
            <a:endParaRPr lang="en-US" sz="1650" dirty="0"/>
          </a:p>
        </p:txBody>
      </p:sp>
      <p:sp>
        <p:nvSpPr>
          <p:cNvPr id="5" name="Text 2"/>
          <p:cNvSpPr/>
          <p:nvPr/>
        </p:nvSpPr>
        <p:spPr>
          <a:xfrm>
            <a:off x="932378" y="2446615"/>
            <a:ext cx="5550218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Outcome Mapping</a:t>
            </a:r>
            <a:endParaRPr lang="en-US" sz="4350" dirty="0"/>
          </a:p>
        </p:txBody>
      </p:sp>
      <p:sp>
        <p:nvSpPr>
          <p:cNvPr id="6" name="Text 3"/>
          <p:cNvSpPr/>
          <p:nvPr/>
        </p:nvSpPr>
        <p:spPr>
          <a:xfrm>
            <a:off x="932378" y="4751903"/>
            <a:ext cx="6057900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endParaRPr lang="en-US" sz="2050" dirty="0"/>
          </a:p>
        </p:txBody>
      </p:sp>
      <p:sp>
        <p:nvSpPr>
          <p:cNvPr id="7" name="Text 4"/>
          <p:cNvSpPr/>
          <p:nvPr/>
        </p:nvSpPr>
        <p:spPr>
          <a:xfrm>
            <a:off x="7647742" y="3779639"/>
            <a:ext cx="6057900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For every area of your life, answer these three questions to transform vague desires into concrete targets.</a:t>
            </a:r>
            <a:endParaRPr lang="en-US" sz="2050" dirty="0"/>
          </a:p>
        </p:txBody>
      </p:sp>
      <p:sp>
        <p:nvSpPr>
          <p:cNvPr id="8" name="Text 5"/>
          <p:cNvSpPr/>
          <p:nvPr/>
        </p:nvSpPr>
        <p:spPr>
          <a:xfrm>
            <a:off x="7647742" y="5298043"/>
            <a:ext cx="6057900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This exercise forces operational clarity and eliminates ambiguity.</a:t>
            </a:r>
            <a:endParaRPr lang="en-US" sz="20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926902"/>
            <a:ext cx="5550218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Sizing Trap</a:t>
            </a:r>
            <a:endParaRPr lang="en-US" sz="4350" dirty="0"/>
          </a:p>
        </p:txBody>
      </p:sp>
      <p:sp>
        <p:nvSpPr>
          <p:cNvPr id="3" name="Shape 1"/>
          <p:cNvSpPr/>
          <p:nvPr/>
        </p:nvSpPr>
        <p:spPr>
          <a:xfrm>
            <a:off x="932378" y="4151947"/>
            <a:ext cx="12765643" cy="30480"/>
          </a:xfrm>
          <a:prstGeom prst="roundRect">
            <a:avLst>
              <a:gd name="adj" fmla="val 367101"/>
            </a:avLst>
          </a:prstGeom>
          <a:solidFill>
            <a:srgbClr val="C7C7D0"/>
          </a:solidFill>
          <a:ln/>
        </p:spPr>
      </p:sp>
      <p:sp>
        <p:nvSpPr>
          <p:cNvPr id="4" name="Shape 2"/>
          <p:cNvSpPr/>
          <p:nvPr/>
        </p:nvSpPr>
        <p:spPr>
          <a:xfrm>
            <a:off x="4025265" y="3352800"/>
            <a:ext cx="30480" cy="799148"/>
          </a:xfrm>
          <a:prstGeom prst="roundRect">
            <a:avLst>
              <a:gd name="adj" fmla="val 367101"/>
            </a:avLst>
          </a:prstGeom>
          <a:solidFill>
            <a:srgbClr val="C7C7D0"/>
          </a:solidFill>
          <a:ln/>
        </p:spPr>
      </p:sp>
      <p:sp>
        <p:nvSpPr>
          <p:cNvPr id="5" name="Shape 3"/>
          <p:cNvSpPr/>
          <p:nvPr/>
        </p:nvSpPr>
        <p:spPr>
          <a:xfrm>
            <a:off x="3740825" y="3852267"/>
            <a:ext cx="599361" cy="599361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3874056" y="3943826"/>
            <a:ext cx="332899" cy="4162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00"/>
              </a:lnSpc>
              <a:buNone/>
            </a:pPr>
            <a:r>
              <a:rPr lang="en-US" sz="26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1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2652951" y="2153483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Too Small</a:t>
            </a:r>
            <a:endParaRPr lang="en-US" sz="2150" dirty="0"/>
          </a:p>
        </p:txBody>
      </p:sp>
      <p:sp>
        <p:nvSpPr>
          <p:cNvPr id="8" name="Text 6"/>
          <p:cNvSpPr/>
          <p:nvPr/>
        </p:nvSpPr>
        <p:spPr>
          <a:xfrm>
            <a:off x="1198721" y="2660094"/>
            <a:ext cx="5683687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Fails to engage commitment</a:t>
            </a:r>
            <a:endParaRPr lang="en-US" sz="2050" dirty="0"/>
          </a:p>
        </p:txBody>
      </p:sp>
      <p:sp>
        <p:nvSpPr>
          <p:cNvPr id="9" name="Shape 7"/>
          <p:cNvSpPr/>
          <p:nvPr/>
        </p:nvSpPr>
        <p:spPr>
          <a:xfrm>
            <a:off x="7299841" y="4151947"/>
            <a:ext cx="30480" cy="799148"/>
          </a:xfrm>
          <a:prstGeom prst="roundRect">
            <a:avLst>
              <a:gd name="adj" fmla="val 367101"/>
            </a:avLst>
          </a:prstGeom>
          <a:solidFill>
            <a:srgbClr val="C7C7D0"/>
          </a:solidFill>
          <a:ln/>
        </p:spPr>
      </p:sp>
      <p:sp>
        <p:nvSpPr>
          <p:cNvPr id="10" name="Shape 8"/>
          <p:cNvSpPr/>
          <p:nvPr/>
        </p:nvSpPr>
        <p:spPr>
          <a:xfrm>
            <a:off x="7015401" y="3852267"/>
            <a:ext cx="599361" cy="599361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7148632" y="3943826"/>
            <a:ext cx="332899" cy="4162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00"/>
              </a:lnSpc>
              <a:buNone/>
            </a:pPr>
            <a:r>
              <a:rPr lang="en-US" sz="26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2</a:t>
            </a:r>
            <a:endParaRPr lang="en-US" sz="2600" dirty="0"/>
          </a:p>
        </p:txBody>
      </p:sp>
      <p:sp>
        <p:nvSpPr>
          <p:cNvPr id="12" name="Text 10"/>
          <p:cNvSpPr/>
          <p:nvPr/>
        </p:nvSpPr>
        <p:spPr>
          <a:xfrm>
            <a:off x="5927527" y="5217557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Right-Sized</a:t>
            </a:r>
            <a:endParaRPr lang="en-US" sz="2150" dirty="0"/>
          </a:p>
        </p:txBody>
      </p:sp>
      <p:sp>
        <p:nvSpPr>
          <p:cNvPr id="13" name="Text 11"/>
          <p:cNvSpPr/>
          <p:nvPr/>
        </p:nvSpPr>
        <p:spPr>
          <a:xfrm>
            <a:off x="4473297" y="5724168"/>
            <a:ext cx="5683687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Stretches you meaningfully</a:t>
            </a:r>
            <a:endParaRPr lang="en-US" sz="2050" dirty="0"/>
          </a:p>
        </p:txBody>
      </p:sp>
      <p:sp>
        <p:nvSpPr>
          <p:cNvPr id="14" name="Shape 12"/>
          <p:cNvSpPr/>
          <p:nvPr/>
        </p:nvSpPr>
        <p:spPr>
          <a:xfrm>
            <a:off x="10574536" y="3352800"/>
            <a:ext cx="30480" cy="799148"/>
          </a:xfrm>
          <a:prstGeom prst="roundRect">
            <a:avLst>
              <a:gd name="adj" fmla="val 367101"/>
            </a:avLst>
          </a:prstGeom>
          <a:solidFill>
            <a:srgbClr val="C7C7D0"/>
          </a:solidFill>
          <a:ln/>
        </p:spPr>
      </p:sp>
      <p:sp>
        <p:nvSpPr>
          <p:cNvPr id="15" name="Shape 13"/>
          <p:cNvSpPr/>
          <p:nvPr/>
        </p:nvSpPr>
        <p:spPr>
          <a:xfrm>
            <a:off x="10290096" y="3852267"/>
            <a:ext cx="599361" cy="599361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423327" y="3943826"/>
            <a:ext cx="332899" cy="4162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00"/>
              </a:lnSpc>
              <a:buNone/>
            </a:pPr>
            <a:r>
              <a:rPr lang="en-US" sz="26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3</a:t>
            </a:r>
            <a:endParaRPr lang="en-US" sz="2600" dirty="0"/>
          </a:p>
        </p:txBody>
      </p:sp>
      <p:sp>
        <p:nvSpPr>
          <p:cNvPr id="17" name="Text 15"/>
          <p:cNvSpPr/>
          <p:nvPr/>
        </p:nvSpPr>
        <p:spPr>
          <a:xfrm>
            <a:off x="9202222" y="2153483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Too Large</a:t>
            </a:r>
            <a:endParaRPr lang="en-US" sz="2150" dirty="0"/>
          </a:p>
        </p:txBody>
      </p:sp>
      <p:sp>
        <p:nvSpPr>
          <p:cNvPr id="18" name="Text 16"/>
          <p:cNvSpPr/>
          <p:nvPr/>
        </p:nvSpPr>
        <p:spPr>
          <a:xfrm>
            <a:off x="7747992" y="2660094"/>
            <a:ext cx="5683687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Paralyzes action</a:t>
            </a:r>
            <a:endParaRPr lang="en-US" sz="2050" dirty="0"/>
          </a:p>
        </p:txBody>
      </p:sp>
      <p:sp>
        <p:nvSpPr>
          <p:cNvPr id="19" name="Text 17"/>
          <p:cNvSpPr/>
          <p:nvPr/>
        </p:nvSpPr>
        <p:spPr>
          <a:xfrm>
            <a:off x="932378" y="6450092"/>
            <a:ext cx="12765643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The right-sized outcome should stretch you and meaningfully change your daily life without causing total collapse.</a:t>
            </a:r>
            <a:endParaRPr lang="en-US" sz="20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333005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4122182"/>
            <a:ext cx="5755957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Results Before Actions</a:t>
            </a:r>
            <a:endParaRPr lang="en-US" sz="4350" dirty="0"/>
          </a:p>
        </p:txBody>
      </p:sp>
      <p:sp>
        <p:nvSpPr>
          <p:cNvPr id="4" name="Shape 1"/>
          <p:cNvSpPr/>
          <p:nvPr/>
        </p:nvSpPr>
        <p:spPr>
          <a:xfrm>
            <a:off x="932378" y="5215533"/>
            <a:ext cx="12765643" cy="1496020"/>
          </a:xfrm>
          <a:prstGeom prst="roundRect">
            <a:avLst>
              <a:gd name="adj" fmla="val 7479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5" name="Shape 2"/>
          <p:cNvSpPr/>
          <p:nvPr/>
        </p:nvSpPr>
        <p:spPr>
          <a:xfrm>
            <a:off x="947618" y="5230773"/>
            <a:ext cx="6367582" cy="1465540"/>
          </a:xfrm>
          <a:prstGeom prst="roundRect">
            <a:avLst>
              <a:gd name="adj" fmla="val 7635"/>
            </a:avLst>
          </a:prstGeom>
          <a:solidFill>
            <a:srgbClr val="E1E1EA"/>
          </a:solidFill>
          <a:ln/>
        </p:spPr>
      </p:sp>
      <p:sp>
        <p:nvSpPr>
          <p:cNvPr id="6" name="Text 3"/>
          <p:cNvSpPr/>
          <p:nvPr/>
        </p:nvSpPr>
        <p:spPr>
          <a:xfrm>
            <a:off x="1213961" y="5497116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Results</a:t>
            </a:r>
            <a:endParaRPr lang="en-US" sz="2150" dirty="0"/>
          </a:p>
        </p:txBody>
      </p:sp>
      <p:sp>
        <p:nvSpPr>
          <p:cNvPr id="7" name="Text 4"/>
          <p:cNvSpPr/>
          <p:nvPr/>
        </p:nvSpPr>
        <p:spPr>
          <a:xfrm>
            <a:off x="1213961" y="6003727"/>
            <a:ext cx="5435322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Provide direction</a:t>
            </a:r>
            <a:endParaRPr lang="en-US" sz="2050" dirty="0"/>
          </a:p>
        </p:txBody>
      </p:sp>
      <p:sp>
        <p:nvSpPr>
          <p:cNvPr id="8" name="Shape 5"/>
          <p:cNvSpPr/>
          <p:nvPr/>
        </p:nvSpPr>
        <p:spPr>
          <a:xfrm>
            <a:off x="7315200" y="5230773"/>
            <a:ext cx="6367582" cy="1465540"/>
          </a:xfrm>
          <a:prstGeom prst="rect">
            <a:avLst/>
          </a:prstGeom>
          <a:solidFill>
            <a:srgbClr val="E1E1EA"/>
          </a:solidFill>
          <a:ln/>
        </p:spPr>
      </p:sp>
      <p:sp>
        <p:nvSpPr>
          <p:cNvPr id="9" name="Shape 6"/>
          <p:cNvSpPr/>
          <p:nvPr/>
        </p:nvSpPr>
        <p:spPr>
          <a:xfrm>
            <a:off x="7315200" y="5230773"/>
            <a:ext cx="30480" cy="1465540"/>
          </a:xfrm>
          <a:prstGeom prst="roundRect">
            <a:avLst>
              <a:gd name="adj" fmla="val 367101"/>
            </a:avLst>
          </a:prstGeom>
          <a:solidFill>
            <a:srgbClr val="C7C7D0"/>
          </a:solidFill>
          <a:ln/>
        </p:spPr>
      </p:sp>
      <p:sp>
        <p:nvSpPr>
          <p:cNvPr id="10" name="Text 7"/>
          <p:cNvSpPr/>
          <p:nvPr/>
        </p:nvSpPr>
        <p:spPr>
          <a:xfrm>
            <a:off x="7981117" y="5497116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Actions</a:t>
            </a:r>
            <a:endParaRPr lang="en-US" sz="2150" dirty="0"/>
          </a:p>
        </p:txBody>
      </p:sp>
      <p:sp>
        <p:nvSpPr>
          <p:cNvPr id="11" name="Text 8"/>
          <p:cNvSpPr/>
          <p:nvPr/>
        </p:nvSpPr>
        <p:spPr>
          <a:xfrm>
            <a:off x="7981117" y="6003727"/>
            <a:ext cx="5435322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Provide momentum</a:t>
            </a:r>
            <a:endParaRPr lang="en-US" sz="2050" dirty="0"/>
          </a:p>
        </p:txBody>
      </p:sp>
      <p:sp>
        <p:nvSpPr>
          <p:cNvPr id="12" name="Shape 9"/>
          <p:cNvSpPr/>
          <p:nvPr/>
        </p:nvSpPr>
        <p:spPr>
          <a:xfrm>
            <a:off x="6982301" y="5630525"/>
            <a:ext cx="665917" cy="665917"/>
          </a:xfrm>
          <a:prstGeom prst="roundRect">
            <a:avLst>
              <a:gd name="adj" fmla="val 16803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7C7D0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932378" y="7011233"/>
            <a:ext cx="12765643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Without a clearly defined end, your effort will be scattered and random. Direction must precede movement.</a:t>
            </a:r>
            <a:endParaRPr lang="en-US" sz="20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981908"/>
            <a:ext cx="5960745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Responsibility Shift</a:t>
            </a:r>
            <a:endParaRPr lang="en-US" sz="4350" dirty="0"/>
          </a:p>
        </p:txBody>
      </p:sp>
      <p:sp>
        <p:nvSpPr>
          <p:cNvPr id="3" name="Text 1"/>
          <p:cNvSpPr/>
          <p:nvPr/>
        </p:nvSpPr>
        <p:spPr>
          <a:xfrm>
            <a:off x="932378" y="2443639"/>
            <a:ext cx="4045506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Once you define results precisely, a psychological shift occurs: </a:t>
            </a:r>
            <a:pPr algn="l" indent="0" marL="0">
              <a:lnSpc>
                <a:spcPts val="3350"/>
              </a:lnSpc>
              <a:buNone/>
            </a:pPr>
            <a:r>
              <a:rPr lang="en-US" sz="2050" b="1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responsibility shifts</a:t>
            </a:r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2050" dirty="0"/>
          </a:p>
        </p:txBody>
      </p:sp>
      <p:sp>
        <p:nvSpPr>
          <p:cNvPr id="4" name="Text 2"/>
          <p:cNvSpPr/>
          <p:nvPr/>
        </p:nvSpPr>
        <p:spPr>
          <a:xfrm>
            <a:off x="932378" y="3962043"/>
            <a:ext cx="4045506" cy="1704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You stop waiting to feel ready or bargaining with timing. The outcome stands before you as an honest question:</a:t>
            </a:r>
            <a:endParaRPr lang="en-US" sz="2050" dirty="0"/>
          </a:p>
        </p:txBody>
      </p:sp>
      <p:sp>
        <p:nvSpPr>
          <p:cNvPr id="5" name="Text 3"/>
          <p:cNvSpPr/>
          <p:nvPr/>
        </p:nvSpPr>
        <p:spPr>
          <a:xfrm>
            <a:off x="1331952" y="5966698"/>
            <a:ext cx="3645932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"Will you organize your behavior around this, or not?"</a:t>
            </a:r>
            <a:endParaRPr lang="en-US" sz="2050" dirty="0"/>
          </a:p>
        </p:txBody>
      </p:sp>
      <p:sp>
        <p:nvSpPr>
          <p:cNvPr id="6" name="Shape 4"/>
          <p:cNvSpPr/>
          <p:nvPr/>
        </p:nvSpPr>
        <p:spPr>
          <a:xfrm>
            <a:off x="932378" y="5966698"/>
            <a:ext cx="30480" cy="852488"/>
          </a:xfrm>
          <a:prstGeom prst="rect">
            <a:avLst/>
          </a:prstGeom>
          <a:solidFill>
            <a:srgbClr val="1B1B27"/>
          </a:solidFill>
          <a:ln/>
        </p:spPr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5347" y="2374940"/>
            <a:ext cx="8070175" cy="457307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2154793"/>
            <a:ext cx="1042273" cy="3409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1B1B2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PRINCIPLE</a:t>
            </a:r>
            <a:endParaRPr lang="en-US" sz="1650" dirty="0"/>
          </a:p>
        </p:txBody>
      </p:sp>
      <p:sp>
        <p:nvSpPr>
          <p:cNvPr id="3" name="Text 1"/>
          <p:cNvSpPr/>
          <p:nvPr/>
        </p:nvSpPr>
        <p:spPr>
          <a:xfrm>
            <a:off x="932378" y="2682240"/>
            <a:ext cx="7194471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Respect Through Specificity</a:t>
            </a:r>
            <a:endParaRPr lang="en-US" sz="4350" dirty="0"/>
          </a:p>
        </p:txBody>
      </p:sp>
      <p:sp>
        <p:nvSpPr>
          <p:cNvPr id="4" name="Shape 2"/>
          <p:cNvSpPr/>
          <p:nvPr/>
        </p:nvSpPr>
        <p:spPr>
          <a:xfrm>
            <a:off x="932378" y="3775591"/>
            <a:ext cx="4077652" cy="2378988"/>
          </a:xfrm>
          <a:prstGeom prst="roundRect">
            <a:avLst>
              <a:gd name="adj" fmla="val 6150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7C7D0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01898" y="3775591"/>
            <a:ext cx="121920" cy="2378988"/>
          </a:xfrm>
          <a:prstGeom prst="roundRect">
            <a:avLst>
              <a:gd name="adj" fmla="val 91775"/>
            </a:avLst>
          </a:prstGeom>
          <a:solidFill>
            <a:srgbClr val="1B1B27"/>
          </a:solidFill>
          <a:ln/>
        </p:spPr>
      </p:sp>
      <p:sp>
        <p:nvSpPr>
          <p:cNvPr id="6" name="Text 4"/>
          <p:cNvSpPr/>
          <p:nvPr/>
        </p:nvSpPr>
        <p:spPr>
          <a:xfrm>
            <a:off x="1320641" y="4072414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Simplifies Decisions</a:t>
            </a:r>
            <a:endParaRPr lang="en-US" sz="2150" dirty="0"/>
          </a:p>
        </p:txBody>
      </p:sp>
      <p:sp>
        <p:nvSpPr>
          <p:cNvPr id="7" name="Text 5"/>
          <p:cNvSpPr/>
          <p:nvPr/>
        </p:nvSpPr>
        <p:spPr>
          <a:xfrm>
            <a:off x="1320641" y="4579025"/>
            <a:ext cx="3392567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Filter every choice through a strategic lens rather than an emotional one</a:t>
            </a:r>
            <a:endParaRPr lang="en-US" sz="2050" dirty="0"/>
          </a:p>
        </p:txBody>
      </p:sp>
      <p:sp>
        <p:nvSpPr>
          <p:cNvPr id="8" name="Shape 6"/>
          <p:cNvSpPr/>
          <p:nvPr/>
        </p:nvSpPr>
        <p:spPr>
          <a:xfrm>
            <a:off x="5276374" y="3775591"/>
            <a:ext cx="4077652" cy="2378988"/>
          </a:xfrm>
          <a:prstGeom prst="roundRect">
            <a:avLst>
              <a:gd name="adj" fmla="val 6150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7C7D0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5245894" y="3775591"/>
            <a:ext cx="121920" cy="2378988"/>
          </a:xfrm>
          <a:prstGeom prst="roundRect">
            <a:avLst>
              <a:gd name="adj" fmla="val 91775"/>
            </a:avLst>
          </a:prstGeom>
          <a:solidFill>
            <a:srgbClr val="1B1B27"/>
          </a:solidFill>
          <a:ln/>
        </p:spPr>
      </p:sp>
      <p:sp>
        <p:nvSpPr>
          <p:cNvPr id="10" name="Text 8"/>
          <p:cNvSpPr/>
          <p:nvPr/>
        </p:nvSpPr>
        <p:spPr>
          <a:xfrm>
            <a:off x="5664637" y="4072414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Honors Your Time</a:t>
            </a:r>
            <a:endParaRPr lang="en-US" sz="2150" dirty="0"/>
          </a:p>
        </p:txBody>
      </p:sp>
      <p:sp>
        <p:nvSpPr>
          <p:cNvPr id="11" name="Text 9"/>
          <p:cNvSpPr/>
          <p:nvPr/>
        </p:nvSpPr>
        <p:spPr>
          <a:xfrm>
            <a:off x="5664637" y="4579025"/>
            <a:ext cx="3392567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Precision is a form of respect for your own energy and capacity</a:t>
            </a:r>
            <a:endParaRPr lang="en-US" sz="2050" dirty="0"/>
          </a:p>
        </p:txBody>
      </p:sp>
      <p:sp>
        <p:nvSpPr>
          <p:cNvPr id="12" name="Shape 10"/>
          <p:cNvSpPr/>
          <p:nvPr/>
        </p:nvSpPr>
        <p:spPr>
          <a:xfrm>
            <a:off x="9620369" y="3775591"/>
            <a:ext cx="4077652" cy="2378988"/>
          </a:xfrm>
          <a:prstGeom prst="roundRect">
            <a:avLst>
              <a:gd name="adj" fmla="val 6150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7C7D0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9589889" y="3775591"/>
            <a:ext cx="121920" cy="2378988"/>
          </a:xfrm>
          <a:prstGeom prst="roundRect">
            <a:avLst>
              <a:gd name="adj" fmla="val 91775"/>
            </a:avLst>
          </a:prstGeom>
          <a:solidFill>
            <a:srgbClr val="1B1B27"/>
          </a:solidFill>
          <a:ln/>
        </p:spPr>
      </p:sp>
      <p:sp>
        <p:nvSpPr>
          <p:cNvPr id="14" name="Text 12"/>
          <p:cNvSpPr/>
          <p:nvPr/>
        </p:nvSpPr>
        <p:spPr>
          <a:xfrm>
            <a:off x="10008632" y="4072414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Enables Progress</a:t>
            </a:r>
            <a:endParaRPr lang="en-US" sz="2150" dirty="0"/>
          </a:p>
        </p:txBody>
      </p:sp>
      <p:sp>
        <p:nvSpPr>
          <p:cNvPr id="15" name="Text 13"/>
          <p:cNvSpPr/>
          <p:nvPr/>
        </p:nvSpPr>
        <p:spPr>
          <a:xfrm>
            <a:off x="10008632" y="4579025"/>
            <a:ext cx="3392567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Clear targets allow you to measure advancement objectively</a:t>
            </a:r>
            <a:endParaRPr lang="en-US" sz="20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1008817"/>
            <a:ext cx="7863721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From Overwhelm to Sequence</a:t>
            </a:r>
            <a:endParaRPr lang="en-US" sz="43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378" y="2401848"/>
            <a:ext cx="8070175" cy="451925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9660017" y="3049786"/>
            <a:ext cx="4045506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Precision reduces cognitive load and transforms overwhelm into a logical sequence.</a:t>
            </a:r>
            <a:endParaRPr lang="en-US" sz="2050" dirty="0"/>
          </a:p>
        </p:txBody>
      </p:sp>
      <p:sp>
        <p:nvSpPr>
          <p:cNvPr id="5" name="Text 2"/>
          <p:cNvSpPr/>
          <p:nvPr/>
        </p:nvSpPr>
        <p:spPr>
          <a:xfrm>
            <a:off x="9660017" y="4568190"/>
            <a:ext cx="4045506" cy="1704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By knowing exactly what success looks like before it arrives, you can move with confidence even when progress feels slow.</a:t>
            </a:r>
            <a:endParaRPr lang="en-US" sz="20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18778" y="2218849"/>
            <a:ext cx="7279243" cy="1387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Ready for Reverse Engineering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6418778" y="4005977"/>
            <a:ext cx="7279243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Now that we've established the foundation of what must exist, we're ready to move to the next phase:</a:t>
            </a:r>
            <a:endParaRPr lang="en-US" sz="2050" dirty="0"/>
          </a:p>
        </p:txBody>
      </p:sp>
      <p:sp>
        <p:nvSpPr>
          <p:cNvPr id="5" name="Text 2"/>
          <p:cNvSpPr/>
          <p:nvPr/>
        </p:nvSpPr>
        <p:spPr>
          <a:xfrm>
            <a:off x="6418778" y="5158145"/>
            <a:ext cx="7279243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b="1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Reverse engineering these results into specific, repeatable movements that make manifestation inevitable.</a:t>
            </a:r>
            <a:endParaRPr lang="en-US" sz="20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09518" y="714613"/>
            <a:ext cx="1580793" cy="484227"/>
          </a:xfrm>
          <a:prstGeom prst="roundRect">
            <a:avLst>
              <a:gd name="adj" fmla="val 18032"/>
            </a:avLst>
          </a:prstGeom>
          <a:solidFill>
            <a:srgbClr val="E1E1EA"/>
          </a:solidFill>
          <a:ln/>
        </p:spPr>
      </p:sp>
      <p:sp>
        <p:nvSpPr>
          <p:cNvPr id="3" name="Text 1"/>
          <p:cNvSpPr/>
          <p:nvPr/>
        </p:nvSpPr>
        <p:spPr>
          <a:xfrm>
            <a:off x="1065371" y="792480"/>
            <a:ext cx="1269087" cy="3284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16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FOUNDATION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909518" y="1300163"/>
            <a:ext cx="5413772" cy="676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300"/>
              </a:lnSpc>
              <a:buNone/>
            </a:pPr>
            <a:r>
              <a:rPr lang="en-US" sz="42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Feelings vs. Definition</a:t>
            </a:r>
            <a:endParaRPr lang="en-US" sz="425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518" y="2642116"/>
            <a:ext cx="8105418" cy="4592955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9656445" y="3592592"/>
            <a:ext cx="4071938" cy="16425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200"/>
              </a:lnSpc>
              <a:buNone/>
            </a:pPr>
            <a:r>
              <a:rPr lang="en-US" sz="20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Most people believe they know what they want, but they're often just attracted to an emotional idea or feeling.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9656445" y="5463302"/>
            <a:ext cx="4071938" cy="8212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200"/>
              </a:lnSpc>
              <a:buNone/>
            </a:pPr>
            <a:r>
              <a:rPr lang="en-US" sz="20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Action doesn't respond to feelings—it responds to </a:t>
            </a:r>
            <a:pPr algn="l" indent="0" marL="0">
              <a:lnSpc>
                <a:spcPts val="3200"/>
              </a:lnSpc>
              <a:buNone/>
            </a:pPr>
            <a:r>
              <a:rPr lang="en-US" sz="2000" b="1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definition</a:t>
            </a:r>
            <a:pPr algn="l" indent="0" marL="0">
              <a:lnSpc>
                <a:spcPts val="3200"/>
              </a:lnSpc>
              <a:buNone/>
            </a:pPr>
            <a:r>
              <a:rPr lang="en-US" sz="20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1446728"/>
            <a:ext cx="6276499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Vagueness Problem</a:t>
            </a:r>
            <a:endParaRPr lang="en-US" sz="43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378" y="2673310"/>
            <a:ext cx="4255175" cy="106560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198721" y="4005263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Vague Desires</a:t>
            </a:r>
            <a:endParaRPr lang="en-US" sz="2150" dirty="0"/>
          </a:p>
        </p:txBody>
      </p:sp>
      <p:sp>
        <p:nvSpPr>
          <p:cNvPr id="5" name="Text 2"/>
          <p:cNvSpPr/>
          <p:nvPr/>
        </p:nvSpPr>
        <p:spPr>
          <a:xfrm>
            <a:off x="1198721" y="4511873"/>
            <a:ext cx="3722489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Unclear wants and wishes</a:t>
            </a:r>
            <a:endParaRPr lang="en-US" sz="20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7553" y="2673310"/>
            <a:ext cx="4255175" cy="106560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453896" y="4005263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Vague Effort</a:t>
            </a:r>
            <a:endParaRPr lang="en-US" sz="2150" dirty="0"/>
          </a:p>
        </p:txBody>
      </p:sp>
      <p:sp>
        <p:nvSpPr>
          <p:cNvPr id="8" name="Text 4"/>
          <p:cNvSpPr/>
          <p:nvPr/>
        </p:nvSpPr>
        <p:spPr>
          <a:xfrm>
            <a:off x="5453896" y="4511873"/>
            <a:ext cx="3722489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Scattered, inconsistent action</a:t>
            </a:r>
            <a:endParaRPr lang="en-US" sz="205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2728" y="2673310"/>
            <a:ext cx="4255294" cy="106560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709071" y="4005263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Vague Results</a:t>
            </a:r>
            <a:endParaRPr lang="en-US" sz="2150" dirty="0"/>
          </a:p>
        </p:txBody>
      </p:sp>
      <p:sp>
        <p:nvSpPr>
          <p:cNvPr id="11" name="Text 6"/>
          <p:cNvSpPr/>
          <p:nvPr/>
        </p:nvSpPr>
        <p:spPr>
          <a:xfrm>
            <a:off x="9709071" y="4511873"/>
            <a:ext cx="3722608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Busyness replaces effectiveness</a:t>
            </a:r>
            <a:endParaRPr lang="en-US" sz="2050" dirty="0"/>
          </a:p>
        </p:txBody>
      </p:sp>
      <p:sp>
        <p:nvSpPr>
          <p:cNvPr id="12" name="Text 7"/>
          <p:cNvSpPr/>
          <p:nvPr/>
        </p:nvSpPr>
        <p:spPr>
          <a:xfrm>
            <a:off x="932378" y="5930384"/>
            <a:ext cx="12765643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When you say you want "success" but haven't defined it, your brain has nothing concrete to work with—leading to a decision problem where activity masks lack of progress.</a:t>
            </a:r>
            <a:endParaRPr lang="en-US" sz="20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2040850"/>
            <a:ext cx="5847517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Precision: The Antidote</a:t>
            </a:r>
            <a:endParaRPr lang="en-US" sz="4350" dirty="0"/>
          </a:p>
        </p:txBody>
      </p:sp>
      <p:sp>
        <p:nvSpPr>
          <p:cNvPr id="3" name="Shape 1"/>
          <p:cNvSpPr/>
          <p:nvPr/>
        </p:nvSpPr>
        <p:spPr>
          <a:xfrm>
            <a:off x="740569" y="3134201"/>
            <a:ext cx="6441519" cy="3054429"/>
          </a:xfrm>
          <a:prstGeom prst="roundRect">
            <a:avLst>
              <a:gd name="adj" fmla="val 6280"/>
            </a:avLst>
          </a:prstGeom>
          <a:solidFill>
            <a:srgbClr val="1B1B27">
              <a:alpha val="95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1006912" y="3400544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Difference</a:t>
            </a:r>
            <a:endParaRPr lang="en-US" sz="2150" dirty="0"/>
          </a:p>
        </p:txBody>
      </p:sp>
      <p:sp>
        <p:nvSpPr>
          <p:cNvPr id="5" name="Text 3"/>
          <p:cNvSpPr/>
          <p:nvPr/>
        </p:nvSpPr>
        <p:spPr>
          <a:xfrm>
            <a:off x="1006912" y="4013716"/>
            <a:ext cx="5908834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Precision transforms wishes into directives that imply specific trade-offs and timelines.</a:t>
            </a:r>
            <a:endParaRPr lang="en-US" sz="2050" dirty="0"/>
          </a:p>
        </p:txBody>
      </p:sp>
      <p:sp>
        <p:nvSpPr>
          <p:cNvPr id="6" name="Shape 4"/>
          <p:cNvSpPr/>
          <p:nvPr/>
        </p:nvSpPr>
        <p:spPr>
          <a:xfrm>
            <a:off x="7647742" y="3433882"/>
            <a:ext cx="2895719" cy="2455069"/>
          </a:xfrm>
          <a:prstGeom prst="roundRect">
            <a:avLst>
              <a:gd name="adj" fmla="val 4558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929324" y="3715464"/>
            <a:ext cx="2332553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Vague Wish</a:t>
            </a:r>
            <a:endParaRPr lang="en-US" sz="2150" dirty="0"/>
          </a:p>
        </p:txBody>
      </p:sp>
      <p:sp>
        <p:nvSpPr>
          <p:cNvPr id="8" name="Text 6"/>
          <p:cNvSpPr/>
          <p:nvPr/>
        </p:nvSpPr>
        <p:spPr>
          <a:xfrm>
            <a:off x="7929324" y="4328636"/>
            <a:ext cx="2332553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"I want to be successful"</a:t>
            </a:r>
            <a:endParaRPr lang="en-US" sz="2050" dirty="0"/>
          </a:p>
        </p:txBody>
      </p:sp>
      <p:sp>
        <p:nvSpPr>
          <p:cNvPr id="9" name="Shape 7"/>
          <p:cNvSpPr/>
          <p:nvPr/>
        </p:nvSpPr>
        <p:spPr>
          <a:xfrm>
            <a:off x="10809803" y="3433882"/>
            <a:ext cx="2895838" cy="2455069"/>
          </a:xfrm>
          <a:prstGeom prst="roundRect">
            <a:avLst>
              <a:gd name="adj" fmla="val 4558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1091386" y="3715464"/>
            <a:ext cx="2332673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Precise Directive</a:t>
            </a:r>
            <a:endParaRPr lang="en-US" sz="2150" dirty="0"/>
          </a:p>
        </p:txBody>
      </p:sp>
      <p:sp>
        <p:nvSpPr>
          <p:cNvPr id="11" name="Text 9"/>
          <p:cNvSpPr/>
          <p:nvPr/>
        </p:nvSpPr>
        <p:spPr>
          <a:xfrm>
            <a:off x="11091386" y="4328636"/>
            <a:ext cx="2332673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"Earn $8,000/month with location flexibility"</a:t>
            </a:r>
            <a:endParaRPr lang="en-US" sz="20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2069068"/>
            <a:ext cx="7279243" cy="1387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Hidden Cost of Vagueness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1331952" y="4155877"/>
            <a:ext cx="6879669" cy="1704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Keeping outcomes vague feels safe because it protects you from failure. If a goal can't be measured, it can't be disproved—but your progress can't be tracked, and your wins can't be recognized.</a:t>
            </a:r>
            <a:endParaRPr lang="en-US" sz="2050" dirty="0"/>
          </a:p>
        </p:txBody>
      </p:sp>
      <p:sp>
        <p:nvSpPr>
          <p:cNvPr id="5" name="Shape 2"/>
          <p:cNvSpPr/>
          <p:nvPr/>
        </p:nvSpPr>
        <p:spPr>
          <a:xfrm>
            <a:off x="932378" y="3856196"/>
            <a:ext cx="30480" cy="2304336"/>
          </a:xfrm>
          <a:prstGeom prst="rect">
            <a:avLst/>
          </a:prstGeom>
          <a:solidFill>
            <a:srgbClr val="1B1B27"/>
          </a:solidFill>
          <a:ln/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1248370"/>
            <a:ext cx="5550218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Wishes vs. Outcomes</a:t>
            </a:r>
            <a:endParaRPr lang="en-US" sz="43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378" y="2474952"/>
            <a:ext cx="3605451" cy="222825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932378" y="5036106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Wish</a:t>
            </a:r>
            <a:endParaRPr lang="en-US" sz="2150" dirty="0"/>
          </a:p>
        </p:txBody>
      </p:sp>
      <p:sp>
        <p:nvSpPr>
          <p:cNvPr id="5" name="Text 2"/>
          <p:cNvSpPr/>
          <p:nvPr/>
        </p:nvSpPr>
        <p:spPr>
          <a:xfrm>
            <a:off x="932378" y="5542717"/>
            <a:ext cx="6216372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Emotionally charged but structurally weak</a:t>
            </a:r>
            <a:endParaRPr lang="en-US" sz="2050" dirty="0"/>
          </a:p>
        </p:txBody>
      </p:sp>
      <p:sp>
        <p:nvSpPr>
          <p:cNvPr id="6" name="Text 3"/>
          <p:cNvSpPr/>
          <p:nvPr/>
        </p:nvSpPr>
        <p:spPr>
          <a:xfrm>
            <a:off x="932378" y="6128742"/>
            <a:ext cx="6216372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i="1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"I want a better life"</a:t>
            </a:r>
            <a:endParaRPr lang="en-US" sz="205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1649" y="2474952"/>
            <a:ext cx="3605451" cy="2228255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7481649" y="5036106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Outcome</a:t>
            </a:r>
            <a:endParaRPr lang="en-US" sz="2150" dirty="0"/>
          </a:p>
        </p:txBody>
      </p:sp>
      <p:sp>
        <p:nvSpPr>
          <p:cNvPr id="9" name="Text 5"/>
          <p:cNvSpPr/>
          <p:nvPr/>
        </p:nvSpPr>
        <p:spPr>
          <a:xfrm>
            <a:off x="7481649" y="5542717"/>
            <a:ext cx="6216372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Operationally clear and accountable</a:t>
            </a:r>
            <a:endParaRPr lang="en-US" sz="2050" dirty="0"/>
          </a:p>
        </p:txBody>
      </p:sp>
      <p:sp>
        <p:nvSpPr>
          <p:cNvPr id="10" name="Text 6"/>
          <p:cNvSpPr/>
          <p:nvPr/>
        </p:nvSpPr>
        <p:spPr>
          <a:xfrm>
            <a:off x="7481649" y="6128742"/>
            <a:ext cx="6216372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i="1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"Publish a book and sell 5,000 copies within 18 months"</a:t>
            </a:r>
            <a:endParaRPr lang="en-US" sz="20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07018" y="712589"/>
            <a:ext cx="2047994" cy="497562"/>
          </a:xfrm>
          <a:prstGeom prst="roundRect">
            <a:avLst>
              <a:gd name="adj" fmla="val 17500"/>
            </a:avLst>
          </a:prstGeom>
          <a:noFill/>
          <a:ln w="7620">
            <a:solidFill>
              <a:srgbClr val="1B1B27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1070015" y="797838"/>
            <a:ext cx="1722001" cy="3270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1600" dirty="0">
                <a:solidFill>
                  <a:srgbClr val="1B1B2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CRITICAL INSIGHT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907018" y="1310878"/>
            <a:ext cx="6793825" cy="6748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300"/>
              </a:lnSpc>
              <a:buNone/>
            </a:pPr>
            <a:r>
              <a:rPr lang="en-US" sz="42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Define Without Attachment</a:t>
            </a:r>
            <a:endParaRPr lang="en-US" sz="4250" dirty="0"/>
          </a:p>
        </p:txBody>
      </p:sp>
      <p:sp>
        <p:nvSpPr>
          <p:cNvPr id="5" name="Text 3"/>
          <p:cNvSpPr/>
          <p:nvPr/>
        </p:nvSpPr>
        <p:spPr>
          <a:xfrm>
            <a:off x="907018" y="3399949"/>
            <a:ext cx="4074676" cy="16359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200"/>
              </a:lnSpc>
              <a:buNone/>
            </a:pPr>
            <a:r>
              <a:rPr lang="en-US" sz="20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If your self-worth is tied to the goal, you'll either inflate it to prove something or shrink it to protect yourself.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907018" y="5262682"/>
            <a:ext cx="4074676" cy="12269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200"/>
              </a:lnSpc>
              <a:buNone/>
            </a:pPr>
            <a:r>
              <a:rPr lang="en-US" sz="20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The clarity test: </a:t>
            </a:r>
            <a:pPr algn="l" indent="0" marL="0">
              <a:lnSpc>
                <a:spcPts val="3200"/>
              </a:lnSpc>
              <a:buNone/>
            </a:pPr>
            <a:r>
              <a:rPr lang="en-US" sz="2000" b="1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"If no one ever applauded this outcome, would I still want it?"</a:t>
            </a:r>
            <a:endParaRPr lang="en-US" sz="2000" dirty="0"/>
          </a:p>
        </p:txBody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21536" y="2647236"/>
            <a:ext cx="8109347" cy="459521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757595"/>
            <a:ext cx="6168509" cy="6242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900"/>
              </a:lnSpc>
              <a:buNone/>
            </a:pPr>
            <a:r>
              <a:rPr lang="en-US" sz="39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Constraints Sharpen Focus</a:t>
            </a:r>
            <a:endParaRPr lang="en-US" sz="3900" dirty="0"/>
          </a:p>
        </p:txBody>
      </p:sp>
      <p:sp>
        <p:nvSpPr>
          <p:cNvPr id="3" name="Shape 1"/>
          <p:cNvSpPr/>
          <p:nvPr/>
        </p:nvSpPr>
        <p:spPr>
          <a:xfrm>
            <a:off x="932378" y="1813322"/>
            <a:ext cx="6274951" cy="2235637"/>
          </a:xfrm>
          <a:prstGeom prst="roundRect">
            <a:avLst>
              <a:gd name="adj" fmla="val 4504"/>
            </a:avLst>
          </a:prstGeom>
          <a:solidFill>
            <a:srgbClr val="E1E1EA"/>
          </a:solidFill>
          <a:ln w="7620">
            <a:solidFill>
              <a:srgbClr val="C7C7D0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179671" y="2060615"/>
            <a:ext cx="719257" cy="719257"/>
          </a:xfrm>
          <a:prstGeom prst="roundRect">
            <a:avLst>
              <a:gd name="adj" fmla="val 12711848"/>
            </a:avLst>
          </a:prstGeom>
          <a:solidFill>
            <a:srgbClr val="1B1B27"/>
          </a:solidFill>
          <a:ln/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377434" y="2258378"/>
            <a:ext cx="323612" cy="323612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79671" y="2995612"/>
            <a:ext cx="2497574" cy="312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Time</a:t>
            </a:r>
            <a:endParaRPr lang="en-US" sz="1950" dirty="0"/>
          </a:p>
        </p:txBody>
      </p:sp>
      <p:sp>
        <p:nvSpPr>
          <p:cNvPr id="7" name="Text 4"/>
          <p:cNvSpPr/>
          <p:nvPr/>
        </p:nvSpPr>
        <p:spPr>
          <a:xfrm>
            <a:off x="1179671" y="3437215"/>
            <a:ext cx="5780365" cy="3644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Specific deadlines</a:t>
            </a:r>
            <a:endParaRPr lang="en-US" sz="1850" dirty="0"/>
          </a:p>
        </p:txBody>
      </p:sp>
      <p:sp>
        <p:nvSpPr>
          <p:cNvPr id="8" name="Shape 5"/>
          <p:cNvSpPr/>
          <p:nvPr/>
        </p:nvSpPr>
        <p:spPr>
          <a:xfrm>
            <a:off x="7423071" y="1813322"/>
            <a:ext cx="6274951" cy="2235637"/>
          </a:xfrm>
          <a:prstGeom prst="roundRect">
            <a:avLst>
              <a:gd name="adj" fmla="val 4504"/>
            </a:avLst>
          </a:prstGeom>
          <a:solidFill>
            <a:srgbClr val="E1E1EA"/>
          </a:solidFill>
          <a:ln w="7620">
            <a:solidFill>
              <a:srgbClr val="C7C7D0"/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7670363" y="2060615"/>
            <a:ext cx="719257" cy="719257"/>
          </a:xfrm>
          <a:prstGeom prst="roundRect">
            <a:avLst>
              <a:gd name="adj" fmla="val 12711848"/>
            </a:avLst>
          </a:prstGeom>
          <a:solidFill>
            <a:srgbClr val="1B1B27"/>
          </a:solidFill>
          <a:ln/>
        </p:spPr>
      </p:sp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68126" y="2258378"/>
            <a:ext cx="323612" cy="323612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7670363" y="2995612"/>
            <a:ext cx="2497574" cy="312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Resources</a:t>
            </a:r>
            <a:endParaRPr lang="en-US" sz="1950" dirty="0"/>
          </a:p>
        </p:txBody>
      </p:sp>
      <p:sp>
        <p:nvSpPr>
          <p:cNvPr id="12" name="Text 8"/>
          <p:cNvSpPr/>
          <p:nvPr/>
        </p:nvSpPr>
        <p:spPr>
          <a:xfrm>
            <a:off x="7670363" y="3437215"/>
            <a:ext cx="5780365" cy="3644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Budget boundaries</a:t>
            </a:r>
            <a:endParaRPr lang="en-US" sz="1850" dirty="0"/>
          </a:p>
        </p:txBody>
      </p:sp>
      <p:sp>
        <p:nvSpPr>
          <p:cNvPr id="13" name="Shape 9"/>
          <p:cNvSpPr/>
          <p:nvPr/>
        </p:nvSpPr>
        <p:spPr>
          <a:xfrm>
            <a:off x="932378" y="4264700"/>
            <a:ext cx="6274951" cy="2235637"/>
          </a:xfrm>
          <a:prstGeom prst="roundRect">
            <a:avLst>
              <a:gd name="adj" fmla="val 4504"/>
            </a:avLst>
          </a:prstGeom>
          <a:solidFill>
            <a:srgbClr val="E1E1EA"/>
          </a:solidFill>
          <a:ln w="7620">
            <a:solidFill>
              <a:srgbClr val="C7C7D0"/>
            </a:solidFill>
            <a:prstDash val="solid"/>
          </a:ln>
        </p:spPr>
      </p:sp>
      <p:sp>
        <p:nvSpPr>
          <p:cNvPr id="14" name="Shape 10"/>
          <p:cNvSpPr/>
          <p:nvPr/>
        </p:nvSpPr>
        <p:spPr>
          <a:xfrm>
            <a:off x="1179671" y="4511993"/>
            <a:ext cx="719257" cy="719257"/>
          </a:xfrm>
          <a:prstGeom prst="roundRect">
            <a:avLst>
              <a:gd name="adj" fmla="val 12711848"/>
            </a:avLst>
          </a:prstGeom>
          <a:solidFill>
            <a:srgbClr val="1B1B27"/>
          </a:solidFill>
          <a:ln/>
        </p:spPr>
      </p:sp>
      <p:pic>
        <p:nvPicPr>
          <p:cNvPr id="15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77434" y="4709755"/>
            <a:ext cx="323612" cy="323612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1179671" y="5446990"/>
            <a:ext cx="2497574" cy="312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Energy</a:t>
            </a:r>
            <a:endParaRPr lang="en-US" sz="1950" dirty="0"/>
          </a:p>
        </p:txBody>
      </p:sp>
      <p:sp>
        <p:nvSpPr>
          <p:cNvPr id="17" name="Text 12"/>
          <p:cNvSpPr/>
          <p:nvPr/>
        </p:nvSpPr>
        <p:spPr>
          <a:xfrm>
            <a:off x="1179671" y="5888593"/>
            <a:ext cx="5780365" cy="3644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Capacity limits</a:t>
            </a:r>
            <a:endParaRPr lang="en-US" sz="1850" dirty="0"/>
          </a:p>
        </p:txBody>
      </p:sp>
      <p:sp>
        <p:nvSpPr>
          <p:cNvPr id="18" name="Shape 13"/>
          <p:cNvSpPr/>
          <p:nvPr/>
        </p:nvSpPr>
        <p:spPr>
          <a:xfrm>
            <a:off x="7423071" y="4264700"/>
            <a:ext cx="6274951" cy="2235637"/>
          </a:xfrm>
          <a:prstGeom prst="roundRect">
            <a:avLst>
              <a:gd name="adj" fmla="val 4504"/>
            </a:avLst>
          </a:prstGeom>
          <a:solidFill>
            <a:srgbClr val="E1E1EA"/>
          </a:solidFill>
          <a:ln w="7620">
            <a:solidFill>
              <a:srgbClr val="C7C7D0"/>
            </a:solidFill>
            <a:prstDash val="solid"/>
          </a:ln>
        </p:spPr>
      </p:sp>
      <p:sp>
        <p:nvSpPr>
          <p:cNvPr id="19" name="Shape 14"/>
          <p:cNvSpPr/>
          <p:nvPr/>
        </p:nvSpPr>
        <p:spPr>
          <a:xfrm>
            <a:off x="7670363" y="4511993"/>
            <a:ext cx="719257" cy="719257"/>
          </a:xfrm>
          <a:prstGeom prst="roundRect">
            <a:avLst>
              <a:gd name="adj" fmla="val 12711848"/>
            </a:avLst>
          </a:prstGeom>
          <a:solidFill>
            <a:srgbClr val="1B1B27"/>
          </a:solidFill>
          <a:ln/>
        </p:spPr>
      </p:sp>
      <p:pic>
        <p:nvPicPr>
          <p:cNvPr id="20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868126" y="4709755"/>
            <a:ext cx="323612" cy="323612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7670363" y="5446990"/>
            <a:ext cx="2497574" cy="312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Ethics</a:t>
            </a:r>
            <a:endParaRPr lang="en-US" sz="1950" dirty="0"/>
          </a:p>
        </p:txBody>
      </p:sp>
      <p:sp>
        <p:nvSpPr>
          <p:cNvPr id="22" name="Text 16"/>
          <p:cNvSpPr/>
          <p:nvPr/>
        </p:nvSpPr>
        <p:spPr>
          <a:xfrm>
            <a:off x="7670363" y="5888593"/>
            <a:ext cx="5780365" cy="3644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Value alignment</a:t>
            </a:r>
            <a:endParaRPr lang="en-US" sz="1850" dirty="0"/>
          </a:p>
        </p:txBody>
      </p:sp>
      <p:sp>
        <p:nvSpPr>
          <p:cNvPr id="23" name="Text 17"/>
          <p:cNvSpPr/>
          <p:nvPr/>
        </p:nvSpPr>
        <p:spPr>
          <a:xfrm>
            <a:off x="932378" y="6742986"/>
            <a:ext cx="12765643" cy="72890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Constraints don't limit you—they turn an undefined "someday" into an executable plan that can compete with today's distractions.</a:t>
            </a:r>
            <a:endParaRPr lang="en-US" sz="18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21851" y="410051"/>
            <a:ext cx="3106460" cy="3882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050"/>
              </a:lnSpc>
              <a:buNone/>
            </a:pPr>
            <a:r>
              <a:rPr lang="en-US" sz="24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Emotion to Endpoint</a:t>
            </a:r>
            <a:endParaRPr lang="en-US" sz="24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343" y="965240"/>
            <a:ext cx="11049714" cy="717744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427297" y="2142569"/>
            <a:ext cx="2547469" cy="318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Raw Emotion</a:t>
            </a:r>
            <a:endParaRPr lang="en-US" sz="2000" dirty="0"/>
          </a:p>
        </p:txBody>
      </p:sp>
      <p:sp>
        <p:nvSpPr>
          <p:cNvPr id="5" name="Text 2"/>
          <p:cNvSpPr/>
          <p:nvPr/>
        </p:nvSpPr>
        <p:spPr>
          <a:xfrm>
            <a:off x="2063859" y="2569695"/>
            <a:ext cx="3274346" cy="2381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850"/>
              </a:lnSpc>
              <a:buNone/>
            </a:pPr>
            <a:r>
              <a:rPr lang="en-US" sz="19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 want peace.</a:t>
            </a:r>
            <a:endParaRPr lang="en-US" sz="1900" dirty="0"/>
          </a:p>
        </p:txBody>
      </p:sp>
      <p:sp>
        <p:nvSpPr>
          <p:cNvPr id="6" name="Text 3"/>
          <p:cNvSpPr/>
          <p:nvPr/>
        </p:nvSpPr>
        <p:spPr>
          <a:xfrm>
            <a:off x="6041306" y="6299614"/>
            <a:ext cx="2547468" cy="318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Clarify Meaning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5677867" y="6726739"/>
            <a:ext cx="3274346" cy="47637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850"/>
              </a:lnSpc>
              <a:buNone/>
            </a:pPr>
            <a:r>
              <a:rPr lang="en-US" sz="19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Define what peace looks like daily.</a:t>
            </a:r>
            <a:endParaRPr lang="en-US" sz="1900" dirty="0"/>
          </a:p>
        </p:txBody>
      </p:sp>
      <p:sp>
        <p:nvSpPr>
          <p:cNvPr id="8" name="Text 5"/>
          <p:cNvSpPr/>
          <p:nvPr/>
        </p:nvSpPr>
        <p:spPr>
          <a:xfrm>
            <a:off x="9655315" y="2142569"/>
            <a:ext cx="2547469" cy="318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Practical Endpoint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9291876" y="2569695"/>
            <a:ext cx="3274347" cy="2381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850"/>
              </a:lnSpc>
              <a:buNone/>
            </a:pPr>
            <a:r>
              <a:rPr lang="en-US" sz="19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Daily schedule ends by 7 p.m.</a:t>
            </a:r>
            <a:endParaRPr lang="en-US" sz="1900" dirty="0"/>
          </a:p>
        </p:txBody>
      </p:sp>
      <p:sp>
        <p:nvSpPr>
          <p:cNvPr id="10" name="Text 7"/>
          <p:cNvSpPr/>
          <p:nvPr/>
        </p:nvSpPr>
        <p:spPr>
          <a:xfrm>
            <a:off x="521851" y="8236506"/>
            <a:ext cx="13586698" cy="185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11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Emotion identifies what matters, but the endpoint defines </a:t>
            </a:r>
            <a:pPr algn="l" indent="0" marL="0">
              <a:lnSpc>
                <a:spcPts val="1450"/>
              </a:lnSpc>
              <a:buNone/>
            </a:pPr>
            <a:r>
              <a:rPr lang="en-US" sz="1150" b="1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what to build</a:t>
            </a:r>
            <a:pPr algn="l" indent="0" marL="0">
              <a:lnSpc>
                <a:spcPts val="1450"/>
              </a:lnSpc>
              <a:buNone/>
            </a:pPr>
            <a:r>
              <a:rPr lang="en-US" sz="11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 This translation is where clarity becomes actionable.</a:t>
            </a:r>
            <a:endParaRPr lang="en-US" sz="11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2026-02-05T15:41:55Z</dcterms:created>
  <dcterms:modified xsi:type="dcterms:W3CDTF">2026-02-05T15:41:55Z</dcterms:modified>
</cp:coreProperties>
</file>