
<file path=[Content_Types].xml><?xml version="1.0" encoding="utf-8"?>
<Types xmlns="http://schemas.openxmlformats.org/package/2006/content-types">
  <Default Extension="fntdata" ContentType="application/x-fontdata"/>
  <Default Extension="xml" ContentType="application/xml"/>
  <Default Extension="rels" ContentType="application/vnd.openxmlformats-package.relationships+xml"/>
  <Default Extension="jpeg" ContentType="image/jpeg"/>
  <Default Extension="jpg" ContentType="image/jpg"/>
  <Default Extension="svg" ContentType="image/svg+xml"/>
  <Default Extension="png" ContentType="image/png"/>
  <Default Extension="gif" ContentType="image/gif"/>
  <Default Extension="m4v" ContentType="video/mp4"/>
  <Default Extension="mp4" ContentType="video/mp4"/>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notesMasters/notesMaster1.xml" ContentType="application/vnd.openxmlformats-officedocument.presentationml.notesMaster+xml"/>
  <Override PartName="/ppt/slideMasters/slideMaster1.xml" ContentType="application/vnd.openxmlformats-officedocument.presentationml.slideMaster+xml"/>
  <Override PartName="/ppt/slides/slide1.xml" ContentType="application/vnd.openxmlformats-officedocument.presentationml.slide+xml"/>
  <Override PartName="/ppt/slideMasters/slideMaster2.xml" ContentType="application/vnd.openxmlformats-officedocument.presentationml.slideMaster+xml"/>
  <Override PartName="/ppt/slides/slide2.xml" ContentType="application/vnd.openxmlformats-officedocument.presentationml.slide+xml"/>
  <Override PartName="/ppt/slideMasters/slideMaster3.xml" ContentType="application/vnd.openxmlformats-officedocument.presentationml.slideMaster+xml"/>
  <Override PartName="/ppt/slides/slide3.xml" ContentType="application/vnd.openxmlformats-officedocument.presentationml.slide+xml"/>
  <Override PartName="/ppt/slideMasters/slideMaster4.xml" ContentType="application/vnd.openxmlformats-officedocument.presentationml.slideMaster+xml"/>
  <Override PartName="/ppt/slides/slide4.xml" ContentType="application/vnd.openxmlformats-officedocument.presentationml.slide+xml"/>
  <Override PartName="/ppt/slideMasters/slideMaster5.xml" ContentType="application/vnd.openxmlformats-officedocument.presentationml.slideMaster+xml"/>
  <Override PartName="/ppt/slides/slide5.xml" ContentType="application/vnd.openxmlformats-officedocument.presentationml.slide+xml"/>
  <Override PartName="/ppt/slideMasters/slideMaster6.xml" ContentType="application/vnd.openxmlformats-officedocument.presentationml.slideMaster+xml"/>
  <Override PartName="/ppt/slides/slide6.xml" ContentType="application/vnd.openxmlformats-officedocument.presentationml.slide+xml"/>
  <Override PartName="/ppt/slideMasters/slideMaster7.xml" ContentType="application/vnd.openxmlformats-officedocument.presentationml.slideMaster+xml"/>
  <Override PartName="/ppt/slides/slide7.xml" ContentType="application/vnd.openxmlformats-officedocument.presentationml.slide+xml"/>
  <Override PartName="/ppt/slideMasters/slideMaster8.xml" ContentType="application/vnd.openxmlformats-officedocument.presentationml.slideMaster+xml"/>
  <Override PartName="/ppt/slides/slide8.xml" ContentType="application/vnd.openxmlformats-officedocument.presentationml.slide+xml"/>
  <Override PartName="/ppt/slideMasters/slideMaster9.xml" ContentType="application/vnd.openxmlformats-officedocument.presentationml.slideMaster+xml"/>
  <Override PartName="/ppt/slides/slide9.xml" ContentType="application/vnd.openxmlformats-officedocument.presentationml.slide+xml"/>
  <Override PartName="/ppt/slideMasters/slideMaster10.xml" ContentType="application/vnd.openxmlformats-officedocument.presentationml.slideMaster+xml"/>
  <Override PartName="/ppt/slides/slide10.xml" ContentType="application/vnd.openxmlformats-officedocument.presentationml.slide+xml"/>
  <Override PartName="/ppt/slideMasters/slideMaster11.xml" ContentType="application/vnd.openxmlformats-officedocument.presentationml.slideMaster+xml"/>
  <Override PartName="/ppt/slides/slide11.xml" ContentType="application/vnd.openxmlformats-officedocument.presentationml.slide+xml"/>
  <Override PartName="/ppt/slideMasters/slideMaster12.xml" ContentType="application/vnd.openxmlformats-officedocument.presentationml.slideMaster+xml"/>
  <Override PartName="/ppt/slides/slide12.xml" ContentType="application/vnd.openxmlformats-officedocument.presentationml.slide+xml"/>
  <Override PartName="/ppt/slideMasters/slideMaster13.xml" ContentType="application/vnd.openxmlformats-officedocument.presentationml.slideMaster+xml"/>
  <Override PartName="/ppt/slides/slide13.xml" ContentType="application/vnd.openxmlformats-officedocument.presentationml.slide+xml"/>
  <Override PartName="/ppt/slideMasters/slideMaster14.xml" ContentType="application/vnd.openxmlformats-officedocument.presentationml.slideMaster+xml"/>
  <Override PartName="/ppt/slides/slide14.xml" ContentType="application/vnd.openxmlformats-officedocument.presentationml.slide+xml"/>
  <Override PartName="/ppt/slideMasters/slideMaster15.xml" ContentType="application/vnd.openxmlformats-officedocument.presentationml.slideMaster+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
		<Relationship Id="rId1" Type="http://schemas.openxmlformats.org/officeDocument/2006/relationships/extended-properties" Target="docProps/app.xml"/>
		<Relationship Id="rId2" Type="http://schemas.openxmlformats.org/package/2006/relationships/metadata/core-properties" Target="docProps/core.xml"/>
		<Relationship Id="rId3" Type="http://schemas.openxmlformats.org/officeDocument/2006/relationships/officeDocument" Target="ppt/presentation.xml"/>
		</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Lst>
  <p:notesMasterIdLst>
    <p:notesMasterId r:id="rId17"/>
  </p:notesMasterIdLst>
  <p:sldSz cx="14630400" cy="8229600"/>
  <p:notesSz cx="8229600" cy="14630400"/>
  <p:embeddedFontLst>
    <p:embeddedFont>
      <p:font typeface="Raleway"/>
      <p:regular r:id="rId22"/>
    </p:embeddedFont>
    <p:embeddedFont>
      <p:font typeface="Raleway"/>
      <p:regular r:id="rId23"/>
    </p:embeddedFont>
    <p:embeddedFont>
      <p:font typeface="Raleway"/>
      <p:regular r:id="rId24"/>
    </p:embeddedFont>
    <p:embeddedFont>
      <p:font typeface="Raleway"/>
      <p:regular r:id="rId25"/>
    </p:embeddedFont>
    <p:embeddedFont>
      <p:font typeface="Roboto"/>
      <p:regular r:id="rId26"/>
    </p:embeddedFont>
    <p:embeddedFont>
      <p:font typeface="Roboto"/>
      <p:regular r:id="rId27"/>
    </p:embeddedFont>
    <p:embeddedFont>
      <p:font typeface="Roboto"/>
      <p:regular r:id="rId28"/>
    </p:embeddedFont>
    <p:embeddedFont>
      <p:font typeface="Roboto"/>
      <p:regular r:id="rId29"/>
    </p:embeddedFont>
  </p:embeddedFontLst>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36" d="100"/>
          <a:sy n="136" d="100"/>
        </p:scale>
        <p:origin x="216" y="3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notesMaster" Target="notesMasters/notesMaster1.xml"/><Relationship Id="rId18" Type="http://schemas.openxmlformats.org/officeDocument/2006/relationships/presProps" Target="presProps.xml"/><Relationship Id="rId19" Type="http://schemas.openxmlformats.org/officeDocument/2006/relationships/viewProps" Target="viewProps.xml"/><Relationship Id="rId20" Type="http://schemas.openxmlformats.org/officeDocument/2006/relationships/theme" Target="theme/theme1.xml"/><Relationship Id="rId21" Type="http://schemas.openxmlformats.org/officeDocument/2006/relationships/tableStyles" Target="tableStyles.xml"/><Relationship Id="rId22" Type="http://schemas.openxmlformats.org/officeDocument/2006/relationships/font" Target="fonts/font1.fntdata"/><Relationship Id="rId23" Type="http://schemas.openxmlformats.org/officeDocument/2006/relationships/font" Target="fonts/font2.fntdata"/><Relationship Id="rId24" Type="http://schemas.openxmlformats.org/officeDocument/2006/relationships/font" Target="fonts/font3.fntdata"/><Relationship Id="rId25" Type="http://schemas.openxmlformats.org/officeDocument/2006/relationships/font" Target="fonts/font4.fntdata"/><Relationship Id="rId26" Type="http://schemas.openxmlformats.org/officeDocument/2006/relationships/font" Target="fonts/font5.fntdata"/><Relationship Id="rId27" Type="http://schemas.openxmlformats.org/officeDocument/2006/relationships/font" Target="fonts/font6.fntdata"/><Relationship Id="rId28" Type="http://schemas.openxmlformats.org/officeDocument/2006/relationships/font" Target="fonts/font7.fntdata"/><Relationship Id="rId29" Type="http://schemas.openxmlformats.org/officeDocument/2006/relationships/font" Target="fonts/font8.fntdata"/></Relationships>
</file>

<file path=ppt/notesMasters/_rels/notesMaster1.xml.rels><?xml version="1.0" encoding="UTF-8" standalone="yes"?>
<Relationships xmlns="http://schemas.openxmlformats.org/package/2006/relationships">
		<Relationship Id="rId1" Type="http://schemas.openxmlformats.org/officeDocument/2006/relationships/theme" Target="../theme/theme1.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82F153-3F37-0F45-9E97-73ACFA13230C}" type="datetimeFigureOut">
              <a:rPr lang="en-US"/>
              <a:t>7/23/19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5E9CC1-C706-0F49-92D6-E571CC5EEA8F}" type="slidenum">
              <a:rPr lang="en-US"/>
              <a:t>‹#›</a:t>
            </a:fld>
            <a:endParaRPr lang="en-US"/>
          </a:p>
        </p:txBody>
      </p:sp>
    </p:spTree>
    <p:extLst>
      <p:ext uri="{BB962C8B-B14F-4D97-AF65-F5344CB8AC3E}">
        <p14:creationId xmlns:p14="http://schemas.microsoft.com/office/powerpoint/2010/main" val="1024086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xml"/>
		</Relationships>
</file>

<file path=ppt/notesSlides/_rels/notesSlide1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0.xml"/>
		</Relationships>
</file>

<file path=ppt/notesSlides/_rels/notesSlide1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1.xml"/>
		</Relationships>
</file>

<file path=ppt/notesSlides/_rels/notesSlide1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2.xml"/>
		</Relationships>
</file>

<file path=ppt/notesSlides/_rels/notesSlide1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3.xml"/>
		</Relationships>
</file>

<file path=ppt/notesSlides/_rels/notesSlide1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4.xml"/>
		</Relationships>
</file>

<file path=ppt/notesSlides/_rels/notesSlide1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5.xml"/>
		</Relationships>
</file>

<file path=ppt/notesSlides/_rels/notesSlide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xml"/>
		</Relationships>
</file>

<file path=ppt/notesSlides/_rels/notesSlide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xml"/>
		</Relationships>
</file>

<file path=ppt/notesSlides/_rels/notesSlide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xml"/>
		</Relationships>
</file>

<file path=ppt/notesSlides/_rels/notesSlide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xml"/>
		</Relationships>
</file>

<file path=ppt/notesSlides/_rels/notesSlide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xml"/>
		</Relationships>
</file>

<file path=ppt/notesSlides/_rels/notesSlide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7.xml"/>
		</Relationships>
</file>

<file path=ppt/notesSlides/_rels/notesSlide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8.xml"/>
		</Relationships>
</file>

<file path=ppt/notesSlides/_rels/notesSlide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9.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Slide 9 master">
    <p:bg>
      <p:bgPr>
        <a:solidFill>
          <a:srgbClr val="000000"/>
        </a:solidFill>
      </p:bgPr>
    </p:bg>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ECECF3"/>
          </a:solidFill>
          <a:ln/>
        </p:spPr>
      </p:sp>
      <p:sp>
        <p:nvSpPr>
          <p:cNvPr id="3" name="Shape 1"/>
          <p:cNvSpPr/>
          <p:nvPr/>
        </p:nvSpPr>
        <p:spPr>
          <a:xfrm>
            <a:off x="0" y="0"/>
            <a:ext cx="14630400" cy="8229600"/>
          </a:xfrm>
          <a:prstGeom prst="rect">
            <a:avLst/>
          </a:prstGeom>
          <a:solidFill>
            <a:srgbClr val="FFFFFF">
              <a:alpha val="95000"/>
            </a:srgbClr>
          </a:solidFill>
          <a:ln/>
        </p:spPr>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Slide 10 master">
    <p:bg>
      <p:bgPr>
        <a:solidFill>
          <a:srgbClr val="000000"/>
        </a:solidFill>
      </p:bgPr>
    </p:bg>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ECECF3"/>
          </a:solidFill>
          <a:ln/>
        </p:spPr>
      </p:sp>
      <p:sp>
        <p:nvSpPr>
          <p:cNvPr id="3" name="Shape 1"/>
          <p:cNvSpPr/>
          <p:nvPr/>
        </p:nvSpPr>
        <p:spPr>
          <a:xfrm>
            <a:off x="0" y="0"/>
            <a:ext cx="14630400" cy="8229600"/>
          </a:xfrm>
          <a:prstGeom prst="rect">
            <a:avLst/>
          </a:prstGeom>
          <a:solidFill>
            <a:srgbClr val="FFFFFF">
              <a:alpha val="95000"/>
            </a:srgbClr>
          </a:solidFill>
          <a:ln/>
        </p:spPr>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Slide 11 master">
    <p:bg>
      <p:bgPr>
        <a:solidFill>
          <a:srgbClr val="000000"/>
        </a:solidFill>
      </p:bgPr>
    </p:bg>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ECECF3"/>
          </a:solidFill>
          <a:ln/>
        </p:spPr>
      </p:sp>
      <p:sp>
        <p:nvSpPr>
          <p:cNvPr id="3" name="Shape 1"/>
          <p:cNvSpPr/>
          <p:nvPr/>
        </p:nvSpPr>
        <p:spPr>
          <a:xfrm>
            <a:off x="0" y="0"/>
            <a:ext cx="14630400" cy="8229600"/>
          </a:xfrm>
          <a:prstGeom prst="rect">
            <a:avLst/>
          </a:prstGeom>
          <a:solidFill>
            <a:srgbClr val="FFFFFF">
              <a:alpha val="95000"/>
            </a:srgbClr>
          </a:solidFill>
          <a:ln/>
        </p:spPr>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Slide 12 master">
    <p:bg>
      <p:bgPr>
        <a:solidFill>
          <a:srgbClr val="000000"/>
        </a:solidFill>
      </p:bgPr>
    </p:bg>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ECECF3"/>
          </a:solidFill>
          <a:ln/>
        </p:spPr>
      </p:sp>
      <p:sp>
        <p:nvSpPr>
          <p:cNvPr id="3" name="Shape 1"/>
          <p:cNvSpPr/>
          <p:nvPr/>
        </p:nvSpPr>
        <p:spPr>
          <a:xfrm>
            <a:off x="0" y="0"/>
            <a:ext cx="14630400" cy="8229600"/>
          </a:xfrm>
          <a:prstGeom prst="rect">
            <a:avLst/>
          </a:prstGeom>
          <a:solidFill>
            <a:srgbClr val="FFFFFF">
              <a:alpha val="95000"/>
            </a:srgbClr>
          </a:solidFill>
          <a:ln/>
        </p:spPr>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Slide 13 master">
    <p:bg>
      <p:bgPr>
        <a:solidFill>
          <a:srgbClr val="000000"/>
        </a:solidFill>
      </p:bgPr>
    </p:bg>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ECECF3"/>
          </a:solidFill>
          <a:ln/>
        </p:spPr>
      </p:sp>
      <p:sp>
        <p:nvSpPr>
          <p:cNvPr id="3" name="Shape 1"/>
          <p:cNvSpPr/>
          <p:nvPr/>
        </p:nvSpPr>
        <p:spPr>
          <a:xfrm>
            <a:off x="0" y="0"/>
            <a:ext cx="14630400" cy="8229600"/>
          </a:xfrm>
          <a:prstGeom prst="rect">
            <a:avLst/>
          </a:prstGeom>
          <a:solidFill>
            <a:srgbClr val="FFFFFF">
              <a:alpha val="95000"/>
            </a:srgbClr>
          </a:solidFill>
          <a:ln/>
        </p:spPr>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Slide 14 master">
    <p:bg>
      <p:bgPr>
        <a:solidFill>
          <a:srgbClr val="000000"/>
        </a:solidFill>
      </p:bgPr>
    </p:bg>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ECECF3"/>
          </a:solidFill>
          <a:ln/>
        </p:spPr>
      </p:sp>
      <p:sp>
        <p:nvSpPr>
          <p:cNvPr id="3" name="Shape 1"/>
          <p:cNvSpPr/>
          <p:nvPr/>
        </p:nvSpPr>
        <p:spPr>
          <a:xfrm>
            <a:off x="0" y="0"/>
            <a:ext cx="14630400" cy="8229600"/>
          </a:xfrm>
          <a:prstGeom prst="rect">
            <a:avLst/>
          </a:prstGeom>
          <a:solidFill>
            <a:srgbClr val="FFFFFF">
              <a:alpha val="95000"/>
            </a:srgbClr>
          </a:solidFill>
          <a:ln/>
        </p:spPr>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Slide 15 master">
    <p:bg>
      <p:bgPr>
        <a:solidFill>
          <a:srgbClr val="000000"/>
        </a:solidFill>
      </p:bgPr>
    </p:bg>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ECECF3"/>
          </a:solidFill>
          <a:ln/>
        </p:spPr>
      </p:sp>
      <p:sp>
        <p:nvSpPr>
          <p:cNvPr id="3" name="Shape 1"/>
          <p:cNvSpPr/>
          <p:nvPr/>
        </p:nvSpPr>
        <p:spPr>
          <a:xfrm>
            <a:off x="0" y="0"/>
            <a:ext cx="14630400" cy="8229600"/>
          </a:xfrm>
          <a:prstGeom prst="rect">
            <a:avLst/>
          </a:prstGeom>
          <a:solidFill>
            <a:srgbClr val="FFFFFF">
              <a:alpha val="95000"/>
            </a:srgbClr>
          </a:solidFill>
          <a:ln/>
        </p:spPr>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Slide 1 master">
    <p:bg>
      <p:bgPr>
        <a:solidFill>
          <a:srgbClr val="000000"/>
        </a:solidFill>
      </p:bgPr>
    </p:bg>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ECECF3"/>
          </a:solidFill>
          <a:ln/>
        </p:spPr>
      </p:sp>
      <p:sp>
        <p:nvSpPr>
          <p:cNvPr id="3" name="Shape 1"/>
          <p:cNvSpPr/>
          <p:nvPr/>
        </p:nvSpPr>
        <p:spPr>
          <a:xfrm>
            <a:off x="0" y="0"/>
            <a:ext cx="14630400" cy="8229600"/>
          </a:xfrm>
          <a:prstGeom prst="rect">
            <a:avLst/>
          </a:prstGeom>
          <a:solidFill>
            <a:srgbClr val="FFFFFF">
              <a:alpha val="95000"/>
            </a:srgbClr>
          </a:solidFill>
          <a:ln/>
        </p:spPr>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lide 2 master">
    <p:bg>
      <p:bgPr>
        <a:solidFill>
          <a:srgbClr val="000000"/>
        </a:solidFill>
      </p:bgPr>
    </p:bg>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ECECF3"/>
          </a:solidFill>
          <a:ln/>
        </p:spPr>
      </p:sp>
      <p:sp>
        <p:nvSpPr>
          <p:cNvPr id="3" name="Shape 1"/>
          <p:cNvSpPr/>
          <p:nvPr/>
        </p:nvSpPr>
        <p:spPr>
          <a:xfrm>
            <a:off x="0" y="0"/>
            <a:ext cx="14630400" cy="8229600"/>
          </a:xfrm>
          <a:prstGeom prst="rect">
            <a:avLst/>
          </a:prstGeom>
          <a:solidFill>
            <a:srgbClr val="FFFFFF">
              <a:alpha val="95000"/>
            </a:srgbClr>
          </a:solidFill>
          <a:ln/>
        </p:spPr>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Slide 3 master">
    <p:bg>
      <p:bgPr>
        <a:solidFill>
          <a:srgbClr val="000000"/>
        </a:solidFill>
      </p:bgPr>
    </p:bg>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ECECF3"/>
          </a:solidFill>
          <a:ln/>
        </p:spPr>
      </p:sp>
      <p:sp>
        <p:nvSpPr>
          <p:cNvPr id="3" name="Shape 1"/>
          <p:cNvSpPr/>
          <p:nvPr/>
        </p:nvSpPr>
        <p:spPr>
          <a:xfrm>
            <a:off x="0" y="0"/>
            <a:ext cx="14630400" cy="8229600"/>
          </a:xfrm>
          <a:prstGeom prst="rect">
            <a:avLst/>
          </a:prstGeom>
          <a:solidFill>
            <a:srgbClr val="FFFFFF">
              <a:alpha val="95000"/>
            </a:srgbClr>
          </a:solidFill>
          <a:ln/>
        </p:spPr>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Slide 4 master">
    <p:bg>
      <p:bgPr>
        <a:solidFill>
          <a:srgbClr val="000000"/>
        </a:solidFill>
      </p:bgPr>
    </p:bg>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ECECF3"/>
          </a:solidFill>
          <a:ln/>
        </p:spPr>
      </p:sp>
      <p:sp>
        <p:nvSpPr>
          <p:cNvPr id="3" name="Shape 1"/>
          <p:cNvSpPr/>
          <p:nvPr/>
        </p:nvSpPr>
        <p:spPr>
          <a:xfrm>
            <a:off x="0" y="0"/>
            <a:ext cx="14630400" cy="8229600"/>
          </a:xfrm>
          <a:prstGeom prst="rect">
            <a:avLst/>
          </a:prstGeom>
          <a:solidFill>
            <a:srgbClr val="FFFFFF">
              <a:alpha val="95000"/>
            </a:srgbClr>
          </a:solidFill>
          <a:ln/>
        </p:spPr>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Slide 5 master">
    <p:bg>
      <p:bgPr>
        <a:solidFill>
          <a:srgbClr val="000000"/>
        </a:solidFill>
      </p:bgPr>
    </p:bg>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ECECF3"/>
          </a:solidFill>
          <a:ln/>
        </p:spPr>
      </p:sp>
      <p:sp>
        <p:nvSpPr>
          <p:cNvPr id="3" name="Shape 1"/>
          <p:cNvSpPr/>
          <p:nvPr/>
        </p:nvSpPr>
        <p:spPr>
          <a:xfrm>
            <a:off x="0" y="0"/>
            <a:ext cx="14630400" cy="8229600"/>
          </a:xfrm>
          <a:prstGeom prst="rect">
            <a:avLst/>
          </a:prstGeom>
          <a:solidFill>
            <a:srgbClr val="FFFFFF">
              <a:alpha val="95000"/>
            </a:srgbClr>
          </a:solidFill>
          <a:ln/>
        </p:spPr>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Slide 6 master">
    <p:bg>
      <p:bgPr>
        <a:solidFill>
          <a:srgbClr val="000000"/>
        </a:solidFill>
      </p:bgPr>
    </p:bg>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ECECF3"/>
          </a:solidFill>
          <a:ln/>
        </p:spPr>
      </p:sp>
      <p:sp>
        <p:nvSpPr>
          <p:cNvPr id="3" name="Shape 1"/>
          <p:cNvSpPr/>
          <p:nvPr/>
        </p:nvSpPr>
        <p:spPr>
          <a:xfrm>
            <a:off x="0" y="0"/>
            <a:ext cx="14630400" cy="8229600"/>
          </a:xfrm>
          <a:prstGeom prst="rect">
            <a:avLst/>
          </a:prstGeom>
          <a:solidFill>
            <a:srgbClr val="FFFFFF">
              <a:alpha val="95000"/>
            </a:srgbClr>
          </a:solidFill>
          <a:ln/>
        </p:spPr>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Slide 7 master">
    <p:bg>
      <p:bgPr>
        <a:solidFill>
          <a:srgbClr val="000000"/>
        </a:solidFill>
      </p:bgPr>
    </p:bg>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ECECF3"/>
          </a:solidFill>
          <a:ln/>
        </p:spPr>
      </p:sp>
      <p:sp>
        <p:nvSpPr>
          <p:cNvPr id="3" name="Shape 1"/>
          <p:cNvSpPr/>
          <p:nvPr/>
        </p:nvSpPr>
        <p:spPr>
          <a:xfrm>
            <a:off x="0" y="0"/>
            <a:ext cx="14630400" cy="8229600"/>
          </a:xfrm>
          <a:prstGeom prst="rect">
            <a:avLst/>
          </a:prstGeom>
          <a:solidFill>
            <a:srgbClr val="FFFFFF">
              <a:alpha val="95000"/>
            </a:srgbClr>
          </a:solidFill>
          <a:ln/>
        </p:spPr>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Slide 8 master">
    <p:bg>
      <p:bgPr>
        <a:solidFill>
          <a:srgbClr val="000000"/>
        </a:solidFill>
      </p:bgPr>
    </p:bg>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ECECF3"/>
          </a:solidFill>
          <a:ln/>
        </p:spPr>
      </p:sp>
      <p:sp>
        <p:nvSpPr>
          <p:cNvPr id="3" name="Shape 1"/>
          <p:cNvSpPr/>
          <p:nvPr/>
        </p:nvSpPr>
        <p:spPr>
          <a:xfrm>
            <a:off x="0" y="0"/>
            <a:ext cx="14630400" cy="8229600"/>
          </a:xfrm>
          <a:prstGeom prst="rect">
            <a:avLst/>
          </a:prstGeom>
          <a:solidFill>
            <a:srgbClr val="FFFFFF">
              <a:alpha val="95000"/>
            </a:srgbClr>
          </a:solidFill>
          <a:ln/>
        </p:spPr>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image" Target="../media/image-1-1.png"/><Relationship Id="rId2" Type="http://schemas.openxmlformats.org/officeDocument/2006/relationships/slideLayout" Target="../slideLayouts/slideLayout2.xml"/><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image" Target="../media/image-10-1.png"/><Relationship Id="rId2" Type="http://schemas.openxmlformats.org/officeDocument/2006/relationships/slideLayout" Target="../slideLayouts/slideLayout11.xml"/><Relationship Id="rId3"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image" Target="../media/image-11-1.png"/><Relationship Id="rId2" Type="http://schemas.openxmlformats.org/officeDocument/2006/relationships/image" Target="../media/image-11-2.svg"/><Relationship Id="rId3" Type="http://schemas.openxmlformats.org/officeDocument/2006/relationships/image" Target="../media/image-11-3.png"/><Relationship Id="rId4" Type="http://schemas.openxmlformats.org/officeDocument/2006/relationships/slideLayout" Target="../slideLayouts/slideLayout12.xml"/><Relationship Id="rId5"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image" Target="../media/image-12-1.png"/><Relationship Id="rId2" Type="http://schemas.openxmlformats.org/officeDocument/2006/relationships/image" Target="../media/image-12-2.png"/><Relationship Id="rId3" Type="http://schemas.openxmlformats.org/officeDocument/2006/relationships/image" Target="../media/image-12-3.svg"/><Relationship Id="rId4" Type="http://schemas.openxmlformats.org/officeDocument/2006/relationships/image" Target="../media/image-12-4.png"/><Relationship Id="rId5" Type="http://schemas.openxmlformats.org/officeDocument/2006/relationships/image" Target="../media/image-12-5.png"/><Relationship Id="rId6" Type="http://schemas.openxmlformats.org/officeDocument/2006/relationships/image" Target="../media/image-12-6.svg"/><Relationship Id="rId7" Type="http://schemas.openxmlformats.org/officeDocument/2006/relationships/image" Target="../media/image-12-7.png"/><Relationship Id="rId8" Type="http://schemas.openxmlformats.org/officeDocument/2006/relationships/image" Target="../media/image-12-8.png"/><Relationship Id="rId9" Type="http://schemas.openxmlformats.org/officeDocument/2006/relationships/image" Target="../media/image-12-9.svg"/><Relationship Id="rId10" Type="http://schemas.openxmlformats.org/officeDocument/2006/relationships/image" Target="../media/image-12-10.png"/><Relationship Id="rId11" Type="http://schemas.openxmlformats.org/officeDocument/2006/relationships/image" Target="../media/image-12-11.png"/><Relationship Id="rId12" Type="http://schemas.openxmlformats.org/officeDocument/2006/relationships/image" Target="../media/image-12-12.svg"/><Relationship Id="rId13" Type="http://schemas.openxmlformats.org/officeDocument/2006/relationships/slideLayout" Target="../slideLayouts/slideLayout13.xml"/><Relationship Id="rId1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image" Target="../media/image-13-1.png"/><Relationship Id="rId2" Type="http://schemas.openxmlformats.org/officeDocument/2006/relationships/image" Target="../media/image-13-2.png"/><Relationship Id="rId3" Type="http://schemas.openxmlformats.org/officeDocument/2006/relationships/slideLayout" Target="../slideLayouts/slideLayout14.xml"/><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image" Target="../media/image-14-1.png"/><Relationship Id="rId2" Type="http://schemas.openxmlformats.org/officeDocument/2006/relationships/image" Target="../media/image-14-2.png"/><Relationship Id="rId3" Type="http://schemas.openxmlformats.org/officeDocument/2006/relationships/image" Target="../media/image-14-3.svg"/><Relationship Id="rId4" Type="http://schemas.openxmlformats.org/officeDocument/2006/relationships/image" Target="../media/image-14-4.png"/><Relationship Id="rId5" Type="http://schemas.openxmlformats.org/officeDocument/2006/relationships/image" Target="../media/image-14-5.svg"/><Relationship Id="rId6" Type="http://schemas.openxmlformats.org/officeDocument/2006/relationships/image" Target="../media/image-14-6.png"/><Relationship Id="rId7" Type="http://schemas.openxmlformats.org/officeDocument/2006/relationships/image" Target="../media/image-14-7.svg"/><Relationship Id="rId8" Type="http://schemas.openxmlformats.org/officeDocument/2006/relationships/slideLayout" Target="../slideLayouts/slideLayout15.xml"/><Relationship Id="rId9"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image" Target="../media/image-15-1.png"/><Relationship Id="rId2" Type="http://schemas.openxmlformats.org/officeDocument/2006/relationships/slideLayout" Target="../slideLayouts/slideLayout16.xml"/><Relationship Id="rId3" Type="http://schemas.openxmlformats.org/officeDocument/2006/relationships/notesSlide" Target="../notesSlides/notesSlide15.xml"/></Relationships>
</file>

<file path=ppt/slides/_rels/slide2.xml.rels><?xml version="1.0" encoding="UTF-8" standalone="yes"?>
<Relationships xmlns="http://schemas.openxmlformats.org/package/2006/relationships"><Relationship Id="rId1" Type="http://schemas.openxmlformats.org/officeDocument/2006/relationships/image" Target="../media/image-2-1.png"/><Relationship Id="rId2" Type="http://schemas.openxmlformats.org/officeDocument/2006/relationships/slideLayout" Target="../slideLayouts/slideLayout3.xml"/><Relationship Id="rId3"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image" Target="../media/image-3-1.png"/><Relationship Id="rId2" Type="http://schemas.openxmlformats.org/officeDocument/2006/relationships/image" Target="../media/image-3-2.png"/><Relationship Id="rId3" Type="http://schemas.openxmlformats.org/officeDocument/2006/relationships/image" Target="../media/image-3-3.png"/><Relationship Id="rId4" Type="http://schemas.openxmlformats.org/officeDocument/2006/relationships/image" Target="../media/image-3-4.png"/><Relationship Id="rId5" Type="http://schemas.openxmlformats.org/officeDocument/2006/relationships/slideLayout" Target="../slideLayouts/slideLayout4.xml"/><Relationship Id="rId6"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image" Target="../media/image-4-1.png"/><Relationship Id="rId2" Type="http://schemas.openxmlformats.org/officeDocument/2006/relationships/slideLayout" Target="../slideLayouts/slideLayout5.xml"/><Relationship Id="rId3"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image" Target="../media/image-5-1.png"/><Relationship Id="rId2" Type="http://schemas.openxmlformats.org/officeDocument/2006/relationships/image" Target="../media/image-5-2.png"/><Relationship Id="rId3" Type="http://schemas.openxmlformats.org/officeDocument/2006/relationships/image" Target="../media/image-5-3.svg"/><Relationship Id="rId4" Type="http://schemas.openxmlformats.org/officeDocument/2006/relationships/slideLayout" Target="../slideLayouts/slideLayout6.xml"/><Relationship Id="rId5"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image" Target="../media/image-7-1.png"/><Relationship Id="rId2" Type="http://schemas.openxmlformats.org/officeDocument/2006/relationships/image" Target="../media/image-7-2.svg"/><Relationship Id="rId3" Type="http://schemas.openxmlformats.org/officeDocument/2006/relationships/image" Target="../media/image-7-3.png"/><Relationship Id="rId4" Type="http://schemas.openxmlformats.org/officeDocument/2006/relationships/image" Target="../media/image-7-4.png"/><Relationship Id="rId5" Type="http://schemas.openxmlformats.org/officeDocument/2006/relationships/image" Target="../media/image-7-5.png"/><Relationship Id="rId6" Type="http://schemas.openxmlformats.org/officeDocument/2006/relationships/slideLayout" Target="../slideLayouts/slideLayout8.xml"/><Relationship Id="rId7"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image" Target="../media/image-8-1.png"/><Relationship Id="rId2" Type="http://schemas.openxmlformats.org/officeDocument/2006/relationships/slideLayout" Target="../slideLayouts/slideLayout9.xml"/><Relationship Id="rId3"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image" Target="../media/image-9-1.png"/><Relationship Id="rId2" Type="http://schemas.openxmlformats.org/officeDocument/2006/relationships/slideLayout" Target="../slideLayouts/slideLayout10.xml"/><Relationship Id="rId3"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name="Slide 1">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0" y="0"/>
            <a:ext cx="5486400" cy="8229600"/>
          </a:xfrm>
          <a:prstGeom prst="rect">
            <a:avLst/>
          </a:prstGeom>
        </p:spPr>
      </p:pic>
      <p:sp>
        <p:nvSpPr>
          <p:cNvPr id="3" name="Text 0"/>
          <p:cNvSpPr/>
          <p:nvPr/>
        </p:nvSpPr>
        <p:spPr>
          <a:xfrm>
            <a:off x="6418778" y="2581870"/>
            <a:ext cx="7279243" cy="1387554"/>
          </a:xfrm>
          <a:prstGeom prst="rect">
            <a:avLst/>
          </a:prstGeom>
          <a:noFill/>
          <a:ln/>
        </p:spPr>
        <p:txBody>
          <a:bodyPr wrap="square" lIns="0" tIns="0" rIns="0" bIns="0" rtlCol="0" anchor="t"/>
          <a:lstStyle/>
          <a:p>
            <a:pPr algn="l" indent="0" marL="0">
              <a:lnSpc>
                <a:spcPts val="5450"/>
              </a:lnSpc>
              <a:buNone/>
            </a:pPr>
            <a:r>
              <a:rPr lang="en-US" sz="4350" dirty="0">
                <a:solidFill>
                  <a:srgbClr val="1B1B27"/>
                </a:solidFill>
                <a:latin typeface="Raleway" pitchFamily="34" charset="0"/>
                <a:ea typeface="Raleway" pitchFamily="34" charset="-122"/>
                <a:cs typeface="Raleway" pitchFamily="34" charset="-120"/>
              </a:rPr>
              <a:t>Reverse Engineering the Vision</a:t>
            </a:r>
            <a:endParaRPr lang="en-US" sz="4350" dirty="0"/>
          </a:p>
        </p:txBody>
      </p:sp>
      <p:sp>
        <p:nvSpPr>
          <p:cNvPr id="4" name="Text 1"/>
          <p:cNvSpPr/>
          <p:nvPr/>
        </p:nvSpPr>
        <p:spPr>
          <a:xfrm>
            <a:off x="6418778" y="4368998"/>
            <a:ext cx="7279243" cy="1278731"/>
          </a:xfrm>
          <a:prstGeom prst="rect">
            <a:avLst/>
          </a:prstGeom>
          <a:noFill/>
          <a:ln/>
        </p:spPr>
        <p:txBody>
          <a:bodyPr wrap="square" lIns="0" tIns="0" rIns="0" bIns="0" rtlCol="0" anchor="t"/>
          <a:lstStyle/>
          <a:p>
            <a:pPr algn="l" indent="0" marL="0">
              <a:lnSpc>
                <a:spcPts val="3350"/>
              </a:lnSpc>
              <a:buNone/>
            </a:pPr>
            <a:r>
              <a:rPr lang="en-US" sz="2050" dirty="0">
                <a:solidFill>
                  <a:srgbClr val="3C3939"/>
                </a:solidFill>
                <a:latin typeface="Roboto" pitchFamily="34" charset="0"/>
                <a:ea typeface="Roboto" pitchFamily="34" charset="-122"/>
                <a:cs typeface="Roboto" pitchFamily="34" charset="-120"/>
              </a:rPr>
              <a:t>Bridge the gap between aspiration and execution by shifting from forward planning to identifying the exact, controllable behaviors that make your results inevitable.</a:t>
            </a:r>
            <a:endParaRPr lang="en-US" sz="205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10">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9144000" y="0"/>
            <a:ext cx="5486400" cy="8229600"/>
          </a:xfrm>
          <a:prstGeom prst="rect">
            <a:avLst/>
          </a:prstGeom>
        </p:spPr>
      </p:pic>
      <p:sp>
        <p:nvSpPr>
          <p:cNvPr id="3" name="Text 0"/>
          <p:cNvSpPr/>
          <p:nvPr/>
        </p:nvSpPr>
        <p:spPr>
          <a:xfrm>
            <a:off x="932378" y="1016437"/>
            <a:ext cx="7148870" cy="693777"/>
          </a:xfrm>
          <a:prstGeom prst="rect">
            <a:avLst/>
          </a:prstGeom>
          <a:noFill/>
          <a:ln/>
        </p:spPr>
        <p:txBody>
          <a:bodyPr wrap="none" lIns="0" tIns="0" rIns="0" bIns="0" rtlCol="0" anchor="t"/>
          <a:lstStyle/>
          <a:p>
            <a:pPr algn="l" indent="0" marL="0">
              <a:lnSpc>
                <a:spcPts val="5450"/>
              </a:lnSpc>
              <a:buNone/>
            </a:pPr>
            <a:r>
              <a:rPr lang="en-US" sz="4350" dirty="0">
                <a:solidFill>
                  <a:srgbClr val="1B1B27"/>
                </a:solidFill>
                <a:latin typeface="Raleway" pitchFamily="34" charset="0"/>
                <a:ea typeface="Raleway" pitchFamily="34" charset="-122"/>
                <a:cs typeface="Raleway" pitchFamily="34" charset="-120"/>
              </a:rPr>
              <a:t>From Intention to Obligation</a:t>
            </a:r>
            <a:endParaRPr lang="en-US" sz="4350" dirty="0"/>
          </a:p>
        </p:txBody>
      </p:sp>
      <p:sp>
        <p:nvSpPr>
          <p:cNvPr id="4" name="Shape 1"/>
          <p:cNvSpPr/>
          <p:nvPr/>
        </p:nvSpPr>
        <p:spPr>
          <a:xfrm>
            <a:off x="932378" y="2109787"/>
            <a:ext cx="30480" cy="3524845"/>
          </a:xfrm>
          <a:prstGeom prst="roundRect">
            <a:avLst>
              <a:gd name="adj" fmla="val 367101"/>
            </a:avLst>
          </a:prstGeom>
          <a:solidFill>
            <a:srgbClr val="C7C7D0"/>
          </a:solidFill>
          <a:ln/>
        </p:spPr>
      </p:sp>
      <p:sp>
        <p:nvSpPr>
          <p:cNvPr id="5" name="Shape 2"/>
          <p:cNvSpPr/>
          <p:nvPr/>
        </p:nvSpPr>
        <p:spPr>
          <a:xfrm>
            <a:off x="962858" y="2109787"/>
            <a:ext cx="7279243" cy="1496020"/>
          </a:xfrm>
          <a:prstGeom prst="rect">
            <a:avLst/>
          </a:prstGeom>
          <a:solidFill>
            <a:srgbClr val="E1E1EA"/>
          </a:solidFill>
          <a:ln w="15240">
            <a:solidFill>
              <a:srgbClr val="C7C7D0"/>
            </a:solidFill>
            <a:prstDash val="solid"/>
          </a:ln>
        </p:spPr>
      </p:sp>
      <p:sp>
        <p:nvSpPr>
          <p:cNvPr id="6" name="Text 3"/>
          <p:cNvSpPr/>
          <p:nvPr/>
        </p:nvSpPr>
        <p:spPr>
          <a:xfrm>
            <a:off x="1229201" y="2391370"/>
            <a:ext cx="2775109" cy="346829"/>
          </a:xfrm>
          <a:prstGeom prst="rect">
            <a:avLst/>
          </a:prstGeom>
          <a:noFill/>
          <a:ln/>
        </p:spPr>
        <p:txBody>
          <a:bodyPr wrap="none" lIns="0" tIns="0" rIns="0" bIns="0" rtlCol="0" anchor="t"/>
          <a:lstStyle/>
          <a:p>
            <a:pPr algn="l" indent="0" marL="0">
              <a:lnSpc>
                <a:spcPts val="2700"/>
              </a:lnSpc>
              <a:buNone/>
            </a:pPr>
            <a:r>
              <a:rPr lang="en-US" sz="2150" dirty="0">
                <a:solidFill>
                  <a:srgbClr val="3C3939"/>
                </a:solidFill>
                <a:latin typeface="Raleway" pitchFamily="34" charset="0"/>
                <a:ea typeface="Raleway" pitchFamily="34" charset="-122"/>
                <a:cs typeface="Raleway" pitchFamily="34" charset="-120"/>
              </a:rPr>
              <a:t>Vague Suggestion</a:t>
            </a:r>
            <a:endParaRPr lang="en-US" sz="2150" dirty="0"/>
          </a:p>
        </p:txBody>
      </p:sp>
      <p:sp>
        <p:nvSpPr>
          <p:cNvPr id="7" name="Text 4"/>
          <p:cNvSpPr/>
          <p:nvPr/>
        </p:nvSpPr>
        <p:spPr>
          <a:xfrm>
            <a:off x="1229201" y="2897981"/>
            <a:ext cx="6731318" cy="426244"/>
          </a:xfrm>
          <a:prstGeom prst="rect">
            <a:avLst/>
          </a:prstGeom>
          <a:noFill/>
          <a:ln/>
        </p:spPr>
        <p:txBody>
          <a:bodyPr wrap="none" lIns="0" tIns="0" rIns="0" bIns="0" rtlCol="0" anchor="t"/>
          <a:lstStyle/>
          <a:p>
            <a:pPr algn="l" indent="0" marL="0">
              <a:lnSpc>
                <a:spcPts val="3350"/>
              </a:lnSpc>
              <a:buNone/>
            </a:pPr>
            <a:r>
              <a:rPr lang="en-US" sz="2050" dirty="0">
                <a:solidFill>
                  <a:srgbClr val="3C3939"/>
                </a:solidFill>
                <a:latin typeface="Roboto" pitchFamily="34" charset="0"/>
                <a:ea typeface="Roboto" pitchFamily="34" charset="-122"/>
                <a:cs typeface="Roboto" pitchFamily="34" charset="-120"/>
              </a:rPr>
              <a:t>"Write regularly"</a:t>
            </a:r>
            <a:endParaRPr lang="en-US" sz="2050" dirty="0"/>
          </a:p>
        </p:txBody>
      </p:sp>
      <p:sp>
        <p:nvSpPr>
          <p:cNvPr id="8" name="Shape 5"/>
          <p:cNvSpPr/>
          <p:nvPr/>
        </p:nvSpPr>
        <p:spPr>
          <a:xfrm>
            <a:off x="962858" y="4138613"/>
            <a:ext cx="7279243" cy="1496020"/>
          </a:xfrm>
          <a:prstGeom prst="rect">
            <a:avLst/>
          </a:prstGeom>
          <a:solidFill>
            <a:srgbClr val="E1E1EA"/>
          </a:solidFill>
          <a:ln w="15240">
            <a:solidFill>
              <a:srgbClr val="C7C7D0"/>
            </a:solidFill>
            <a:prstDash val="solid"/>
          </a:ln>
        </p:spPr>
      </p:sp>
      <p:sp>
        <p:nvSpPr>
          <p:cNvPr id="9" name="Text 6"/>
          <p:cNvSpPr/>
          <p:nvPr/>
        </p:nvSpPr>
        <p:spPr>
          <a:xfrm>
            <a:off x="1229201" y="4420195"/>
            <a:ext cx="2775109" cy="346829"/>
          </a:xfrm>
          <a:prstGeom prst="rect">
            <a:avLst/>
          </a:prstGeom>
          <a:noFill/>
          <a:ln/>
        </p:spPr>
        <p:txBody>
          <a:bodyPr wrap="none" lIns="0" tIns="0" rIns="0" bIns="0" rtlCol="0" anchor="t"/>
          <a:lstStyle/>
          <a:p>
            <a:pPr algn="l" indent="0" marL="0">
              <a:lnSpc>
                <a:spcPts val="2700"/>
              </a:lnSpc>
              <a:buNone/>
            </a:pPr>
            <a:r>
              <a:rPr lang="en-US" sz="2150" dirty="0">
                <a:solidFill>
                  <a:srgbClr val="3C3939"/>
                </a:solidFill>
                <a:latin typeface="Raleway" pitchFamily="34" charset="0"/>
                <a:ea typeface="Raleway" pitchFamily="34" charset="-122"/>
                <a:cs typeface="Raleway" pitchFamily="34" charset="-120"/>
              </a:rPr>
              <a:t>Clear Obligation</a:t>
            </a:r>
            <a:endParaRPr lang="en-US" sz="2150" dirty="0"/>
          </a:p>
        </p:txBody>
      </p:sp>
      <p:sp>
        <p:nvSpPr>
          <p:cNvPr id="10" name="Text 7"/>
          <p:cNvSpPr/>
          <p:nvPr/>
        </p:nvSpPr>
        <p:spPr>
          <a:xfrm>
            <a:off x="1229201" y="4926806"/>
            <a:ext cx="6731318" cy="426244"/>
          </a:xfrm>
          <a:prstGeom prst="rect">
            <a:avLst/>
          </a:prstGeom>
          <a:noFill/>
          <a:ln/>
        </p:spPr>
        <p:txBody>
          <a:bodyPr wrap="none" lIns="0" tIns="0" rIns="0" bIns="0" rtlCol="0" anchor="t"/>
          <a:lstStyle/>
          <a:p>
            <a:pPr algn="l" indent="0" marL="0">
              <a:lnSpc>
                <a:spcPts val="3350"/>
              </a:lnSpc>
              <a:buNone/>
            </a:pPr>
            <a:r>
              <a:rPr lang="en-US" sz="2050" dirty="0">
                <a:solidFill>
                  <a:srgbClr val="3C3939"/>
                </a:solidFill>
                <a:latin typeface="Roboto" pitchFamily="34" charset="0"/>
                <a:ea typeface="Roboto" pitchFamily="34" charset="-122"/>
                <a:cs typeface="Roboto" pitchFamily="34" charset="-120"/>
              </a:rPr>
              <a:t>"Write 500 words, five days per week"</a:t>
            </a:r>
            <a:endParaRPr lang="en-US" sz="2050" dirty="0"/>
          </a:p>
        </p:txBody>
      </p:sp>
      <p:sp>
        <p:nvSpPr>
          <p:cNvPr id="11" name="Text 8"/>
          <p:cNvSpPr/>
          <p:nvPr/>
        </p:nvSpPr>
        <p:spPr>
          <a:xfrm>
            <a:off x="932378" y="5934313"/>
            <a:ext cx="7279243" cy="1278731"/>
          </a:xfrm>
          <a:prstGeom prst="rect">
            <a:avLst/>
          </a:prstGeom>
          <a:noFill/>
          <a:ln/>
        </p:spPr>
        <p:txBody>
          <a:bodyPr wrap="square" lIns="0" tIns="0" rIns="0" bIns="0" rtlCol="0" anchor="t"/>
          <a:lstStyle/>
          <a:p>
            <a:pPr algn="l" indent="0" marL="0">
              <a:lnSpc>
                <a:spcPts val="3350"/>
              </a:lnSpc>
              <a:buNone/>
            </a:pPr>
            <a:r>
              <a:rPr lang="en-US" sz="2050" dirty="0">
                <a:solidFill>
                  <a:srgbClr val="3C3939"/>
                </a:solidFill>
                <a:latin typeface="Roboto" pitchFamily="34" charset="0"/>
                <a:ea typeface="Roboto" pitchFamily="34" charset="-122"/>
                <a:cs typeface="Roboto" pitchFamily="34" charset="-120"/>
              </a:rPr>
              <a:t>An action without a frequency is merely a suggestion. Define </a:t>
            </a:r>
            <a:pPr algn="l" indent="0" marL="0">
              <a:lnSpc>
                <a:spcPts val="3350"/>
              </a:lnSpc>
              <a:buNone/>
            </a:pPr>
            <a:r>
              <a:rPr lang="en-US" sz="2050" b="1" dirty="0">
                <a:solidFill>
                  <a:srgbClr val="3C3939"/>
                </a:solidFill>
                <a:latin typeface="Roboto" pitchFamily="34" charset="0"/>
                <a:ea typeface="Roboto" pitchFamily="34" charset="-122"/>
                <a:cs typeface="Roboto" pitchFamily="34" charset="-120"/>
              </a:rPr>
              <a:t>how often</a:t>
            </a:r>
            <a:pPr algn="l" indent="0" marL="0">
              <a:lnSpc>
                <a:spcPts val="3350"/>
              </a:lnSpc>
              <a:buNone/>
            </a:pPr>
            <a:r>
              <a:rPr lang="en-US" sz="2050" dirty="0">
                <a:solidFill>
                  <a:srgbClr val="3C3939"/>
                </a:solidFill>
                <a:latin typeface="Roboto" pitchFamily="34" charset="0"/>
                <a:ea typeface="Roboto" pitchFamily="34" charset="-122"/>
                <a:cs typeface="Roboto" pitchFamily="34" charset="-120"/>
              </a:rPr>
              <a:t> and </a:t>
            </a:r>
            <a:pPr algn="l" indent="0" marL="0">
              <a:lnSpc>
                <a:spcPts val="3350"/>
              </a:lnSpc>
              <a:buNone/>
            </a:pPr>
            <a:r>
              <a:rPr lang="en-US" sz="2050" b="1" dirty="0">
                <a:solidFill>
                  <a:srgbClr val="3C3939"/>
                </a:solidFill>
                <a:latin typeface="Roboto" pitchFamily="34" charset="0"/>
                <a:ea typeface="Roboto" pitchFamily="34" charset="-122"/>
                <a:cs typeface="Roboto" pitchFamily="34" charset="-120"/>
              </a:rPr>
              <a:t>for how long</a:t>
            </a:r>
            <a:pPr algn="l" indent="0" marL="0">
              <a:lnSpc>
                <a:spcPts val="3350"/>
              </a:lnSpc>
              <a:buNone/>
            </a:pPr>
            <a:r>
              <a:rPr lang="en-US" sz="2050" dirty="0">
                <a:solidFill>
                  <a:srgbClr val="3C3939"/>
                </a:solidFill>
                <a:latin typeface="Roboto" pitchFamily="34" charset="0"/>
                <a:ea typeface="Roboto" pitchFamily="34" charset="-122"/>
                <a:cs typeface="Roboto" pitchFamily="34" charset="-120"/>
              </a:rPr>
              <a:t> to transform intention into commitment.</a:t>
            </a:r>
            <a:endParaRPr lang="en-US" sz="205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Slide 11">
    <p:spTree>
      <p:nvGrpSpPr>
        <p:cNvPr id="1" name=""/>
        <p:cNvGrpSpPr/>
        <p:nvPr/>
      </p:nvGrpSpPr>
      <p:grpSpPr>
        <a:xfrm>
          <a:off x="0" y="0"/>
          <a:ext cx="0" cy="0"/>
          <a:chOff x="0" y="0"/>
          <a:chExt cx="0" cy="0"/>
        </a:xfrm>
      </p:grpSpPr>
      <p:sp>
        <p:nvSpPr>
          <p:cNvPr id="2" name="Shape 0"/>
          <p:cNvSpPr/>
          <p:nvPr/>
        </p:nvSpPr>
        <p:spPr>
          <a:xfrm>
            <a:off x="932378" y="847725"/>
            <a:ext cx="1643182" cy="373380"/>
          </a:xfrm>
          <a:prstGeom prst="roundRect">
            <a:avLst>
              <a:gd name="adj" fmla="val 19179"/>
            </a:avLst>
          </a:prstGeom>
          <a:solidFill>
            <a:srgbClr val="E1E1EA"/>
          </a:solidFill>
          <a:ln/>
        </p:spPr>
      </p:sp>
      <p:pic>
        <p:nvPicPr>
          <p:cNvPr id="3" name="Image 0" descr="preencoded.png">    </p:cNvPr>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060252" y="949166"/>
            <a:ext cx="170497" cy="170497"/>
          </a:xfrm>
          <a:prstGeom prst="rect">
            <a:avLst/>
          </a:prstGeom>
        </p:spPr>
      </p:pic>
      <p:sp>
        <p:nvSpPr>
          <p:cNvPr id="4" name="Text 1"/>
          <p:cNvSpPr/>
          <p:nvPr/>
        </p:nvSpPr>
        <p:spPr>
          <a:xfrm>
            <a:off x="1315998" y="911662"/>
            <a:ext cx="1131689" cy="245507"/>
          </a:xfrm>
          <a:prstGeom prst="rect">
            <a:avLst/>
          </a:prstGeom>
          <a:noFill/>
          <a:ln/>
        </p:spPr>
        <p:txBody>
          <a:bodyPr wrap="none" lIns="0" tIns="0" rIns="0" bIns="0" rtlCol="0" anchor="t"/>
          <a:lstStyle/>
          <a:p>
            <a:pPr algn="l" indent="0" marL="0">
              <a:lnSpc>
                <a:spcPts val="1900"/>
              </a:lnSpc>
              <a:buNone/>
            </a:pPr>
            <a:r>
              <a:rPr lang="en-US" sz="1300" dirty="0">
                <a:solidFill>
                  <a:srgbClr val="3C3939"/>
                </a:solidFill>
                <a:latin typeface="Roboto" pitchFamily="34" charset="0"/>
                <a:ea typeface="Roboto" pitchFamily="34" charset="-122"/>
                <a:cs typeface="Roboto" pitchFamily="34" charset="-120"/>
              </a:rPr>
              <a:t>CONSISTENCY</a:t>
            </a:r>
            <a:endParaRPr lang="en-US" sz="1300" dirty="0"/>
          </a:p>
        </p:txBody>
      </p:sp>
      <p:sp>
        <p:nvSpPr>
          <p:cNvPr id="5" name="Text 2"/>
          <p:cNvSpPr/>
          <p:nvPr/>
        </p:nvSpPr>
        <p:spPr>
          <a:xfrm>
            <a:off x="932378" y="1289209"/>
            <a:ext cx="5412700" cy="554950"/>
          </a:xfrm>
          <a:prstGeom prst="rect">
            <a:avLst/>
          </a:prstGeom>
          <a:noFill/>
          <a:ln/>
        </p:spPr>
        <p:txBody>
          <a:bodyPr wrap="none" lIns="0" tIns="0" rIns="0" bIns="0" rtlCol="0" anchor="t"/>
          <a:lstStyle/>
          <a:p>
            <a:pPr algn="l" indent="0" marL="0">
              <a:lnSpc>
                <a:spcPts val="4350"/>
              </a:lnSpc>
              <a:buNone/>
            </a:pPr>
            <a:r>
              <a:rPr lang="en-US" sz="3450" dirty="0">
                <a:solidFill>
                  <a:srgbClr val="1B1B27"/>
                </a:solidFill>
                <a:latin typeface="Raleway" pitchFamily="34" charset="0"/>
                <a:ea typeface="Raleway" pitchFamily="34" charset="-122"/>
                <a:cs typeface="Raleway" pitchFamily="34" charset="-120"/>
              </a:rPr>
              <a:t>Consistency Over Intensity</a:t>
            </a:r>
            <a:endParaRPr lang="en-US" sz="3450" dirty="0"/>
          </a:p>
        </p:txBody>
      </p:sp>
      <p:pic>
        <p:nvPicPr>
          <p:cNvPr id="6" name="Image 1" descr="preencoded.png">    </p:cNvPr>
          <p:cNvPicPr>
            <a:picLocks noChangeAspect="1"/>
          </p:cNvPicPr>
          <p:nvPr/>
        </p:nvPicPr>
        <p:blipFill>
          <a:blip r:embed="rId3"/>
          <a:stretch>
            <a:fillRect/>
          </a:stretch>
        </p:blipFill>
        <p:spPr>
          <a:xfrm>
            <a:off x="932378" y="2291715"/>
            <a:ext cx="4898231" cy="4898231"/>
          </a:xfrm>
          <a:prstGeom prst="rect">
            <a:avLst/>
          </a:prstGeom>
        </p:spPr>
      </p:pic>
      <p:sp>
        <p:nvSpPr>
          <p:cNvPr id="7" name="Text 3"/>
          <p:cNvSpPr/>
          <p:nvPr/>
        </p:nvSpPr>
        <p:spPr>
          <a:xfrm>
            <a:off x="7582733" y="3897035"/>
            <a:ext cx="6122908" cy="920472"/>
          </a:xfrm>
          <a:prstGeom prst="rect">
            <a:avLst/>
          </a:prstGeom>
          <a:noFill/>
          <a:ln/>
        </p:spPr>
        <p:txBody>
          <a:bodyPr wrap="square" lIns="0" tIns="0" rIns="0" bIns="0" rtlCol="0" anchor="t"/>
          <a:lstStyle/>
          <a:p>
            <a:pPr algn="l" indent="0" marL="0">
              <a:lnSpc>
                <a:spcPts val="2400"/>
              </a:lnSpc>
              <a:buNone/>
            </a:pPr>
            <a:r>
              <a:rPr lang="en-US" sz="1650" dirty="0">
                <a:solidFill>
                  <a:srgbClr val="3C3939"/>
                </a:solidFill>
                <a:latin typeface="Roboto" pitchFamily="34" charset="0"/>
                <a:ea typeface="Roboto" pitchFamily="34" charset="-122"/>
                <a:cs typeface="Roboto" pitchFamily="34" charset="-120"/>
              </a:rPr>
              <a:t>True seriousness is demonstrated through consistency, not intensity. Your reverse-engineered actions should feel almost unimpressive or "small."</a:t>
            </a:r>
            <a:endParaRPr lang="en-US" sz="1650" dirty="0"/>
          </a:p>
        </p:txBody>
      </p:sp>
      <p:sp>
        <p:nvSpPr>
          <p:cNvPr id="8" name="Text 4"/>
          <p:cNvSpPr/>
          <p:nvPr/>
        </p:nvSpPr>
        <p:spPr>
          <a:xfrm>
            <a:off x="7582733" y="4970859"/>
            <a:ext cx="6122908" cy="613648"/>
          </a:xfrm>
          <a:prstGeom prst="rect">
            <a:avLst/>
          </a:prstGeom>
          <a:noFill/>
          <a:ln/>
        </p:spPr>
        <p:txBody>
          <a:bodyPr wrap="square" lIns="0" tIns="0" rIns="0" bIns="0" rtlCol="0" anchor="t"/>
          <a:lstStyle/>
          <a:p>
            <a:pPr algn="l" indent="0" marL="0">
              <a:lnSpc>
                <a:spcPts val="2400"/>
              </a:lnSpc>
              <a:buNone/>
            </a:pPr>
            <a:r>
              <a:rPr lang="en-US" sz="1650" dirty="0">
                <a:solidFill>
                  <a:srgbClr val="3C3939"/>
                </a:solidFill>
                <a:latin typeface="Roboto" pitchFamily="34" charset="0"/>
                <a:ea typeface="Roboto" pitchFamily="34" charset="-122"/>
                <a:cs typeface="Roboto" pitchFamily="34" charset="-120"/>
              </a:rPr>
              <a:t>If an action requires massive willpower every time, it won't survive when you're tired or busy.</a:t>
            </a:r>
            <a:endParaRPr lang="en-US" sz="165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Slide 12">
    <p:spTree>
      <p:nvGrpSpPr>
        <p:cNvPr id="1" name=""/>
        <p:cNvGrpSpPr/>
        <p:nvPr/>
      </p:nvGrpSpPr>
      <p:grpSpPr>
        <a:xfrm>
          <a:off x="0" y="0"/>
          <a:ext cx="0" cy="0"/>
          <a:chOff x="0" y="0"/>
          <a:chExt cx="0" cy="0"/>
        </a:xfrm>
      </p:grpSpPr>
      <p:sp>
        <p:nvSpPr>
          <p:cNvPr id="2" name="Text 0"/>
          <p:cNvSpPr/>
          <p:nvPr/>
        </p:nvSpPr>
        <p:spPr>
          <a:xfrm>
            <a:off x="916186" y="719852"/>
            <a:ext cx="6996827" cy="681752"/>
          </a:xfrm>
          <a:prstGeom prst="rect">
            <a:avLst/>
          </a:prstGeom>
          <a:noFill/>
          <a:ln/>
        </p:spPr>
        <p:txBody>
          <a:bodyPr wrap="none" lIns="0" tIns="0" rIns="0" bIns="0" rtlCol="0" anchor="t"/>
          <a:lstStyle/>
          <a:p>
            <a:pPr algn="l" indent="0" marL="0">
              <a:lnSpc>
                <a:spcPts val="5350"/>
              </a:lnSpc>
              <a:buNone/>
            </a:pPr>
            <a:r>
              <a:rPr lang="en-US" sz="4250" dirty="0">
                <a:solidFill>
                  <a:srgbClr val="1B1B27"/>
                </a:solidFill>
                <a:latin typeface="Raleway" pitchFamily="34" charset="0"/>
                <a:ea typeface="Raleway" pitchFamily="34" charset="-122"/>
                <a:cs typeface="Raleway" pitchFamily="34" charset="-120"/>
              </a:rPr>
              <a:t>Voting for Your New Identity</a:t>
            </a:r>
            <a:endParaRPr lang="en-US" sz="4250" dirty="0"/>
          </a:p>
        </p:txBody>
      </p:sp>
      <p:sp>
        <p:nvSpPr>
          <p:cNvPr id="3" name="Text 1"/>
          <p:cNvSpPr/>
          <p:nvPr/>
        </p:nvSpPr>
        <p:spPr>
          <a:xfrm>
            <a:off x="1955959" y="2482453"/>
            <a:ext cx="2726888" cy="340757"/>
          </a:xfrm>
          <a:prstGeom prst="rect">
            <a:avLst/>
          </a:prstGeom>
          <a:noFill/>
          <a:ln/>
        </p:spPr>
        <p:txBody>
          <a:bodyPr wrap="none" lIns="0" tIns="0" rIns="0" bIns="0" rtlCol="0" anchor="t"/>
          <a:lstStyle/>
          <a:p>
            <a:pPr algn="r" indent="0" marL="0">
              <a:lnSpc>
                <a:spcPts val="2650"/>
              </a:lnSpc>
              <a:buNone/>
            </a:pPr>
            <a:r>
              <a:rPr lang="en-US" sz="2100" dirty="0">
                <a:solidFill>
                  <a:srgbClr val="3C3939"/>
                </a:solidFill>
                <a:latin typeface="Raleway" pitchFamily="34" charset="0"/>
                <a:ea typeface="Raleway" pitchFamily="34" charset="-122"/>
                <a:cs typeface="Raleway" pitchFamily="34" charset="-120"/>
              </a:rPr>
              <a:t>Perform Action</a:t>
            </a:r>
            <a:endParaRPr lang="en-US" sz="2100" dirty="0"/>
          </a:p>
        </p:txBody>
      </p:sp>
      <p:sp>
        <p:nvSpPr>
          <p:cNvPr id="4" name="Text 2"/>
          <p:cNvSpPr/>
          <p:nvPr/>
        </p:nvSpPr>
        <p:spPr>
          <a:xfrm>
            <a:off x="916186" y="2977515"/>
            <a:ext cx="3766661" cy="415171"/>
          </a:xfrm>
          <a:prstGeom prst="rect">
            <a:avLst/>
          </a:prstGeom>
          <a:noFill/>
          <a:ln/>
        </p:spPr>
        <p:txBody>
          <a:bodyPr wrap="none" lIns="0" tIns="0" rIns="0" bIns="0" rtlCol="0" anchor="t"/>
          <a:lstStyle/>
          <a:p>
            <a:pPr algn="r" indent="0" marL="0">
              <a:lnSpc>
                <a:spcPts val="3250"/>
              </a:lnSpc>
              <a:buNone/>
            </a:pPr>
            <a:r>
              <a:rPr lang="en-US" sz="2050" dirty="0">
                <a:solidFill>
                  <a:srgbClr val="3C3939"/>
                </a:solidFill>
                <a:latin typeface="Roboto" pitchFamily="34" charset="0"/>
                <a:ea typeface="Roboto" pitchFamily="34" charset="-122"/>
                <a:cs typeface="Roboto" pitchFamily="34" charset="-120"/>
              </a:rPr>
              <a:t>Execute the behavior</a:t>
            </a:r>
            <a:endParaRPr lang="en-US" sz="2050" dirty="0"/>
          </a:p>
        </p:txBody>
      </p:sp>
      <p:pic>
        <p:nvPicPr>
          <p:cNvPr id="5" name="Image 0" descr="preencoded.png">    </p:cNvPr>
          <p:cNvPicPr>
            <a:picLocks noChangeAspect="1"/>
          </p:cNvPicPr>
          <p:nvPr/>
        </p:nvPicPr>
        <p:blipFill>
          <a:blip r:embed="rId1"/>
          <a:stretch>
            <a:fillRect/>
          </a:stretch>
        </p:blipFill>
        <p:spPr>
          <a:xfrm>
            <a:off x="5075515" y="1915954"/>
            <a:ext cx="4479250" cy="4479250"/>
          </a:xfrm>
          <a:prstGeom prst="rect">
            <a:avLst/>
          </a:prstGeom>
        </p:spPr>
      </p:pic>
      <p:pic>
        <p:nvPicPr>
          <p:cNvPr id="6" name="Image 1" descr="preencoded.png">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217801" y="2677001"/>
            <a:ext cx="391597" cy="391597"/>
          </a:xfrm>
          <a:prstGeom prst="rect">
            <a:avLst/>
          </a:prstGeom>
        </p:spPr>
      </p:pic>
      <p:sp>
        <p:nvSpPr>
          <p:cNvPr id="7" name="Text 3"/>
          <p:cNvSpPr/>
          <p:nvPr/>
        </p:nvSpPr>
        <p:spPr>
          <a:xfrm>
            <a:off x="9947434" y="2482453"/>
            <a:ext cx="2726888" cy="340757"/>
          </a:xfrm>
          <a:prstGeom prst="rect">
            <a:avLst/>
          </a:prstGeom>
          <a:noFill/>
          <a:ln/>
        </p:spPr>
        <p:txBody>
          <a:bodyPr wrap="none" lIns="0" tIns="0" rIns="0" bIns="0" rtlCol="0" anchor="t"/>
          <a:lstStyle/>
          <a:p>
            <a:pPr algn="l" indent="0" marL="0">
              <a:lnSpc>
                <a:spcPts val="2650"/>
              </a:lnSpc>
              <a:buNone/>
            </a:pPr>
            <a:r>
              <a:rPr lang="en-US" sz="2100" dirty="0">
                <a:solidFill>
                  <a:srgbClr val="3C3939"/>
                </a:solidFill>
                <a:latin typeface="Raleway" pitchFamily="34" charset="0"/>
                <a:ea typeface="Raleway" pitchFamily="34" charset="-122"/>
                <a:cs typeface="Raleway" pitchFamily="34" charset="-120"/>
              </a:rPr>
              <a:t>Cast a Vote</a:t>
            </a:r>
            <a:endParaRPr lang="en-US" sz="2100" dirty="0"/>
          </a:p>
        </p:txBody>
      </p:sp>
      <p:sp>
        <p:nvSpPr>
          <p:cNvPr id="8" name="Text 4"/>
          <p:cNvSpPr/>
          <p:nvPr/>
        </p:nvSpPr>
        <p:spPr>
          <a:xfrm>
            <a:off x="9947434" y="2977515"/>
            <a:ext cx="3766780" cy="415171"/>
          </a:xfrm>
          <a:prstGeom prst="rect">
            <a:avLst/>
          </a:prstGeom>
          <a:noFill/>
          <a:ln/>
        </p:spPr>
        <p:txBody>
          <a:bodyPr wrap="none" lIns="0" tIns="0" rIns="0" bIns="0" rtlCol="0" anchor="t"/>
          <a:lstStyle/>
          <a:p>
            <a:pPr algn="l" indent="0" marL="0">
              <a:lnSpc>
                <a:spcPts val="3250"/>
              </a:lnSpc>
              <a:buNone/>
            </a:pPr>
            <a:r>
              <a:rPr lang="en-US" sz="2050" dirty="0">
                <a:solidFill>
                  <a:srgbClr val="3C3939"/>
                </a:solidFill>
                <a:latin typeface="Roboto" pitchFamily="34" charset="0"/>
                <a:ea typeface="Roboto" pitchFamily="34" charset="-122"/>
                <a:cs typeface="Roboto" pitchFamily="34" charset="-120"/>
              </a:rPr>
              <a:t>Reinforce identity</a:t>
            </a:r>
            <a:endParaRPr lang="en-US" sz="2050" dirty="0"/>
          </a:p>
        </p:txBody>
      </p:sp>
      <p:pic>
        <p:nvPicPr>
          <p:cNvPr id="9" name="Image 2" descr="preencoded.png">    </p:cNvPr>
          <p:cNvPicPr>
            <a:picLocks noChangeAspect="1"/>
          </p:cNvPicPr>
          <p:nvPr/>
        </p:nvPicPr>
        <p:blipFill>
          <a:blip r:embed="rId4"/>
          <a:stretch>
            <a:fillRect/>
          </a:stretch>
        </p:blipFill>
        <p:spPr>
          <a:xfrm>
            <a:off x="5075515" y="1915954"/>
            <a:ext cx="4479250" cy="4479250"/>
          </a:xfrm>
          <a:prstGeom prst="rect">
            <a:avLst/>
          </a:prstGeom>
        </p:spPr>
      </p:pic>
      <p:pic>
        <p:nvPicPr>
          <p:cNvPr id="10" name="Image 3" descr="preencoded.png">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401883" y="3058239"/>
            <a:ext cx="391597" cy="391597"/>
          </a:xfrm>
          <a:prstGeom prst="rect">
            <a:avLst/>
          </a:prstGeom>
        </p:spPr>
      </p:pic>
      <p:sp>
        <p:nvSpPr>
          <p:cNvPr id="11" name="Text 5"/>
          <p:cNvSpPr/>
          <p:nvPr/>
        </p:nvSpPr>
        <p:spPr>
          <a:xfrm>
            <a:off x="9947434" y="4918353"/>
            <a:ext cx="2726888" cy="340757"/>
          </a:xfrm>
          <a:prstGeom prst="rect">
            <a:avLst/>
          </a:prstGeom>
          <a:noFill/>
          <a:ln/>
        </p:spPr>
        <p:txBody>
          <a:bodyPr wrap="none" lIns="0" tIns="0" rIns="0" bIns="0" rtlCol="0" anchor="t"/>
          <a:lstStyle/>
          <a:p>
            <a:pPr algn="l" indent="0" marL="0">
              <a:lnSpc>
                <a:spcPts val="2650"/>
              </a:lnSpc>
              <a:buNone/>
            </a:pPr>
            <a:r>
              <a:rPr lang="en-US" sz="2100" dirty="0">
                <a:solidFill>
                  <a:srgbClr val="3C3939"/>
                </a:solidFill>
                <a:latin typeface="Raleway" pitchFamily="34" charset="0"/>
                <a:ea typeface="Raleway" pitchFamily="34" charset="-122"/>
                <a:cs typeface="Raleway" pitchFamily="34" charset="-120"/>
              </a:rPr>
              <a:t>Become Someone</a:t>
            </a:r>
            <a:endParaRPr lang="en-US" sz="2100" dirty="0"/>
          </a:p>
        </p:txBody>
      </p:sp>
      <p:sp>
        <p:nvSpPr>
          <p:cNvPr id="12" name="Text 6"/>
          <p:cNvSpPr/>
          <p:nvPr/>
        </p:nvSpPr>
        <p:spPr>
          <a:xfrm>
            <a:off x="9947434" y="5413415"/>
            <a:ext cx="3766780" cy="415171"/>
          </a:xfrm>
          <a:prstGeom prst="rect">
            <a:avLst/>
          </a:prstGeom>
          <a:noFill/>
          <a:ln/>
        </p:spPr>
        <p:txBody>
          <a:bodyPr wrap="none" lIns="0" tIns="0" rIns="0" bIns="0" rtlCol="0" anchor="t"/>
          <a:lstStyle/>
          <a:p>
            <a:pPr algn="l" indent="0" marL="0">
              <a:lnSpc>
                <a:spcPts val="3250"/>
              </a:lnSpc>
              <a:buNone/>
            </a:pPr>
            <a:r>
              <a:rPr lang="en-US" sz="2050" dirty="0">
                <a:solidFill>
                  <a:srgbClr val="3C3939"/>
                </a:solidFill>
                <a:latin typeface="Roboto" pitchFamily="34" charset="0"/>
                <a:ea typeface="Roboto" pitchFamily="34" charset="-122"/>
                <a:cs typeface="Roboto" pitchFamily="34" charset="-120"/>
              </a:rPr>
              <a:t>Embody the role</a:t>
            </a:r>
            <a:endParaRPr lang="en-US" sz="2050" dirty="0"/>
          </a:p>
        </p:txBody>
      </p:sp>
      <p:pic>
        <p:nvPicPr>
          <p:cNvPr id="13" name="Image 4" descr="preencoded.png">    </p:cNvPr>
          <p:cNvPicPr>
            <a:picLocks noChangeAspect="1"/>
          </p:cNvPicPr>
          <p:nvPr/>
        </p:nvPicPr>
        <p:blipFill>
          <a:blip r:embed="rId7"/>
          <a:stretch>
            <a:fillRect/>
          </a:stretch>
        </p:blipFill>
        <p:spPr>
          <a:xfrm>
            <a:off x="5075515" y="1915954"/>
            <a:ext cx="4479250" cy="4479250"/>
          </a:xfrm>
          <a:prstGeom prst="rect">
            <a:avLst/>
          </a:prstGeom>
        </p:spPr>
      </p:pic>
      <p:pic>
        <p:nvPicPr>
          <p:cNvPr id="14" name="Image 5" descr="preencoded.png">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020645" y="5242322"/>
            <a:ext cx="391597" cy="391597"/>
          </a:xfrm>
          <a:prstGeom prst="rect">
            <a:avLst/>
          </a:prstGeom>
        </p:spPr>
      </p:pic>
      <p:sp>
        <p:nvSpPr>
          <p:cNvPr id="15" name="Text 7"/>
          <p:cNvSpPr/>
          <p:nvPr/>
        </p:nvSpPr>
        <p:spPr>
          <a:xfrm>
            <a:off x="1955959" y="4918353"/>
            <a:ext cx="2726888" cy="340757"/>
          </a:xfrm>
          <a:prstGeom prst="rect">
            <a:avLst/>
          </a:prstGeom>
          <a:noFill/>
          <a:ln/>
        </p:spPr>
        <p:txBody>
          <a:bodyPr wrap="none" lIns="0" tIns="0" rIns="0" bIns="0" rtlCol="0" anchor="t"/>
          <a:lstStyle/>
          <a:p>
            <a:pPr algn="r" indent="0" marL="0">
              <a:lnSpc>
                <a:spcPts val="2650"/>
              </a:lnSpc>
              <a:buNone/>
            </a:pPr>
            <a:r>
              <a:rPr lang="en-US" sz="2100" dirty="0">
                <a:solidFill>
                  <a:srgbClr val="3C3939"/>
                </a:solidFill>
                <a:latin typeface="Raleway" pitchFamily="34" charset="0"/>
                <a:ea typeface="Raleway" pitchFamily="34" charset="-122"/>
                <a:cs typeface="Raleway" pitchFamily="34" charset="-120"/>
              </a:rPr>
              <a:t>See Reflection</a:t>
            </a:r>
            <a:endParaRPr lang="en-US" sz="2100" dirty="0"/>
          </a:p>
        </p:txBody>
      </p:sp>
      <p:sp>
        <p:nvSpPr>
          <p:cNvPr id="16" name="Text 8"/>
          <p:cNvSpPr/>
          <p:nvPr/>
        </p:nvSpPr>
        <p:spPr>
          <a:xfrm>
            <a:off x="916186" y="5413415"/>
            <a:ext cx="3766661" cy="415171"/>
          </a:xfrm>
          <a:prstGeom prst="rect">
            <a:avLst/>
          </a:prstGeom>
          <a:noFill/>
          <a:ln/>
        </p:spPr>
        <p:txBody>
          <a:bodyPr wrap="none" lIns="0" tIns="0" rIns="0" bIns="0" rtlCol="0" anchor="t"/>
          <a:lstStyle/>
          <a:p>
            <a:pPr algn="r" indent="0" marL="0">
              <a:lnSpc>
                <a:spcPts val="3250"/>
              </a:lnSpc>
              <a:buNone/>
            </a:pPr>
            <a:r>
              <a:rPr lang="en-US" sz="2050" dirty="0">
                <a:solidFill>
                  <a:srgbClr val="3C3939"/>
                </a:solidFill>
                <a:latin typeface="Roboto" pitchFamily="34" charset="0"/>
                <a:ea typeface="Roboto" pitchFamily="34" charset="-122"/>
                <a:cs typeface="Roboto" pitchFamily="34" charset="-120"/>
              </a:rPr>
              <a:t>Vision board mirrors identity</a:t>
            </a:r>
            <a:endParaRPr lang="en-US" sz="2050" dirty="0"/>
          </a:p>
        </p:txBody>
      </p:sp>
      <p:pic>
        <p:nvPicPr>
          <p:cNvPr id="17" name="Image 6" descr="preencoded.png">    </p:cNvPr>
          <p:cNvPicPr>
            <a:picLocks noChangeAspect="1"/>
          </p:cNvPicPr>
          <p:nvPr/>
        </p:nvPicPr>
        <p:blipFill>
          <a:blip r:embed="rId10"/>
          <a:stretch>
            <a:fillRect/>
          </a:stretch>
        </p:blipFill>
        <p:spPr>
          <a:xfrm>
            <a:off x="5075515" y="1915954"/>
            <a:ext cx="4479250" cy="4479250"/>
          </a:xfrm>
          <a:prstGeom prst="rect">
            <a:avLst/>
          </a:prstGeom>
        </p:spPr>
      </p:pic>
      <p:pic>
        <p:nvPicPr>
          <p:cNvPr id="18" name="Image 7" descr="preencoded.png">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5836563" y="4861084"/>
            <a:ext cx="391597" cy="391597"/>
          </a:xfrm>
          <a:prstGeom prst="rect">
            <a:avLst/>
          </a:prstGeom>
        </p:spPr>
      </p:pic>
      <p:sp>
        <p:nvSpPr>
          <p:cNvPr id="19" name="Text 9"/>
          <p:cNvSpPr/>
          <p:nvPr/>
        </p:nvSpPr>
        <p:spPr>
          <a:xfrm>
            <a:off x="916186" y="6684526"/>
            <a:ext cx="12798028" cy="830342"/>
          </a:xfrm>
          <a:prstGeom prst="rect">
            <a:avLst/>
          </a:prstGeom>
          <a:noFill/>
          <a:ln/>
        </p:spPr>
        <p:txBody>
          <a:bodyPr wrap="square" lIns="0" tIns="0" rIns="0" bIns="0" rtlCol="0" anchor="t"/>
          <a:lstStyle/>
          <a:p>
            <a:pPr algn="l" indent="0" marL="0">
              <a:lnSpc>
                <a:spcPts val="3250"/>
              </a:lnSpc>
              <a:buNone/>
            </a:pPr>
            <a:r>
              <a:rPr lang="en-US" sz="2050" dirty="0">
                <a:solidFill>
                  <a:srgbClr val="3C3939"/>
                </a:solidFill>
                <a:latin typeface="Roboto" pitchFamily="34" charset="0"/>
                <a:ea typeface="Roboto" pitchFamily="34" charset="-122"/>
                <a:cs typeface="Roboto" pitchFamily="34" charset="-120"/>
              </a:rPr>
              <a:t>Every repeated action is a vote for your new identity. You're not forcing behavior—you're stepping into the role of someone who performs it naturally.</a:t>
            </a:r>
            <a:endParaRPr lang="en-US" sz="205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name="Slide 13">
    <p:spTree>
      <p:nvGrpSpPr>
        <p:cNvPr id="1" name=""/>
        <p:cNvGrpSpPr/>
        <p:nvPr/>
      </p:nvGrpSpPr>
      <p:grpSpPr>
        <a:xfrm>
          <a:off x="0" y="0"/>
          <a:ext cx="0" cy="0"/>
          <a:chOff x="0" y="0"/>
          <a:chExt cx="0" cy="0"/>
        </a:xfrm>
      </p:grpSpPr>
      <p:sp>
        <p:nvSpPr>
          <p:cNvPr id="2" name="Shape 0"/>
          <p:cNvSpPr/>
          <p:nvPr/>
        </p:nvSpPr>
        <p:spPr>
          <a:xfrm>
            <a:off x="888921" y="698421"/>
            <a:ext cx="1264087" cy="423982"/>
          </a:xfrm>
          <a:prstGeom prst="roundRect">
            <a:avLst>
              <a:gd name="adj" fmla="val 18115"/>
            </a:avLst>
          </a:prstGeom>
          <a:noFill/>
          <a:ln w="7620">
            <a:solidFill>
              <a:srgbClr val="1B1B27"/>
            </a:solidFill>
            <a:prstDash val="solid"/>
          </a:ln>
        </p:spPr>
      </p:sp>
      <p:sp>
        <p:nvSpPr>
          <p:cNvPr id="3" name="Text 1"/>
          <p:cNvSpPr/>
          <p:nvPr/>
        </p:nvSpPr>
        <p:spPr>
          <a:xfrm>
            <a:off x="1033582" y="774502"/>
            <a:ext cx="974765" cy="271820"/>
          </a:xfrm>
          <a:prstGeom prst="rect">
            <a:avLst/>
          </a:prstGeom>
          <a:noFill/>
          <a:ln/>
        </p:spPr>
        <p:txBody>
          <a:bodyPr wrap="none" lIns="0" tIns="0" rIns="0" bIns="0" rtlCol="0" anchor="t"/>
          <a:lstStyle/>
          <a:p>
            <a:pPr algn="l" indent="0" marL="0">
              <a:lnSpc>
                <a:spcPts val="2100"/>
              </a:lnSpc>
              <a:buNone/>
            </a:pPr>
            <a:r>
              <a:rPr lang="en-US" sz="1400" dirty="0">
                <a:solidFill>
                  <a:srgbClr val="1B1B27"/>
                </a:solidFill>
                <a:latin typeface="Roboto" pitchFamily="34" charset="0"/>
                <a:ea typeface="Roboto" pitchFamily="34" charset="-122"/>
                <a:cs typeface="Roboto" pitchFamily="34" charset="-120"/>
              </a:rPr>
              <a:t>SELF-AUDIT</a:t>
            </a:r>
            <a:endParaRPr lang="en-US" sz="1400" dirty="0"/>
          </a:p>
        </p:txBody>
      </p:sp>
      <p:sp>
        <p:nvSpPr>
          <p:cNvPr id="4" name="Text 2"/>
          <p:cNvSpPr/>
          <p:nvPr/>
        </p:nvSpPr>
        <p:spPr>
          <a:xfrm>
            <a:off x="888921" y="1200745"/>
            <a:ext cx="5271254" cy="595313"/>
          </a:xfrm>
          <a:prstGeom prst="rect">
            <a:avLst/>
          </a:prstGeom>
          <a:noFill/>
          <a:ln/>
        </p:spPr>
        <p:txBody>
          <a:bodyPr wrap="none" lIns="0" tIns="0" rIns="0" bIns="0" rtlCol="0" anchor="t"/>
          <a:lstStyle/>
          <a:p>
            <a:pPr algn="l" indent="0" marL="0">
              <a:lnSpc>
                <a:spcPts val="4650"/>
              </a:lnSpc>
              <a:buNone/>
            </a:pPr>
            <a:r>
              <a:rPr lang="en-US" sz="3700" dirty="0">
                <a:solidFill>
                  <a:srgbClr val="1B1B27"/>
                </a:solidFill>
                <a:latin typeface="Raleway" pitchFamily="34" charset="0"/>
                <a:ea typeface="Raleway" pitchFamily="34" charset="-122"/>
                <a:cs typeface="Raleway" pitchFamily="34" charset="-120"/>
              </a:rPr>
              <a:t>The Responsibility Audit</a:t>
            </a:r>
            <a:endParaRPr lang="en-US" sz="3700" dirty="0"/>
          </a:p>
        </p:txBody>
      </p:sp>
      <p:sp>
        <p:nvSpPr>
          <p:cNvPr id="5" name="Text 3"/>
          <p:cNvSpPr/>
          <p:nvPr/>
        </p:nvSpPr>
        <p:spPr>
          <a:xfrm>
            <a:off x="888921" y="2894171"/>
            <a:ext cx="2857262" cy="357188"/>
          </a:xfrm>
          <a:prstGeom prst="rect">
            <a:avLst/>
          </a:prstGeom>
          <a:noFill/>
          <a:ln/>
        </p:spPr>
        <p:txBody>
          <a:bodyPr wrap="none" lIns="0" tIns="0" rIns="0" bIns="0" rtlCol="0" anchor="t"/>
          <a:lstStyle/>
          <a:p>
            <a:pPr algn="l" indent="0" marL="0">
              <a:lnSpc>
                <a:spcPts val="2800"/>
              </a:lnSpc>
              <a:buNone/>
            </a:pPr>
            <a:r>
              <a:rPr lang="en-US" sz="2200" dirty="0">
                <a:solidFill>
                  <a:srgbClr val="1B1B27"/>
                </a:solidFill>
                <a:latin typeface="Raleway" pitchFamily="34" charset="0"/>
                <a:ea typeface="Raleway" pitchFamily="34" charset="-122"/>
                <a:cs typeface="Raleway" pitchFamily="34" charset="-120"/>
              </a:rPr>
              <a:t>Conduct Your Audit</a:t>
            </a:r>
            <a:endParaRPr lang="en-US" sz="2200" dirty="0"/>
          </a:p>
        </p:txBody>
      </p:sp>
      <p:sp>
        <p:nvSpPr>
          <p:cNvPr id="6" name="Text 4"/>
          <p:cNvSpPr/>
          <p:nvPr/>
        </p:nvSpPr>
        <p:spPr>
          <a:xfrm>
            <a:off x="888921" y="3447455"/>
            <a:ext cx="4135874" cy="1019327"/>
          </a:xfrm>
          <a:prstGeom prst="rect">
            <a:avLst/>
          </a:prstGeom>
          <a:noFill/>
          <a:ln/>
        </p:spPr>
        <p:txBody>
          <a:bodyPr wrap="square" lIns="0" tIns="0" rIns="0" bIns="0" rtlCol="0" anchor="t"/>
          <a:lstStyle/>
          <a:p>
            <a:pPr algn="l" marL="342900" indent="-342900">
              <a:lnSpc>
                <a:spcPts val="2650"/>
              </a:lnSpc>
              <a:buSzPct val="100000"/>
              <a:buFont typeface="+mj-lt"/>
              <a:buAutoNum type="arabicPeriod" startAt="1"/>
            </a:pPr>
            <a:r>
              <a:rPr lang="en-US" sz="1750" dirty="0">
                <a:solidFill>
                  <a:srgbClr val="3C3939"/>
                </a:solidFill>
                <a:latin typeface="Roboto" pitchFamily="34" charset="0"/>
                <a:ea typeface="Roboto" pitchFamily="34" charset="-122"/>
                <a:cs typeface="Roboto" pitchFamily="34" charset="-120"/>
              </a:rPr>
              <a:t>List all required actions</a:t>
            </a:r>
            <a:endParaRPr lang="en-US" sz="1750" dirty="0"/>
          </a:p>
          <a:p>
            <a:pPr algn="l" marL="342900" indent="-342900">
              <a:lnSpc>
                <a:spcPts val="2650"/>
              </a:lnSpc>
              <a:buSzPct val="100000"/>
              <a:buFont typeface="+mj-lt"/>
              <a:buAutoNum type="arabicPeriod" startAt="2"/>
            </a:pPr>
            <a:r>
              <a:rPr lang="en-US" sz="1750" dirty="0">
                <a:solidFill>
                  <a:srgbClr val="3C3939"/>
                </a:solidFill>
                <a:latin typeface="Roboto" pitchFamily="34" charset="0"/>
                <a:ea typeface="Roboto" pitchFamily="34" charset="-122"/>
                <a:cs typeface="Roboto" pitchFamily="34" charset="-120"/>
              </a:rPr>
              <a:t>Circle the ones you've been avoiding</a:t>
            </a:r>
            <a:endParaRPr lang="en-US" sz="1750" dirty="0"/>
          </a:p>
          <a:p>
            <a:pPr algn="l" marL="342900" indent="-342900">
              <a:lnSpc>
                <a:spcPts val="2650"/>
              </a:lnSpc>
              <a:buSzPct val="100000"/>
              <a:buFont typeface="+mj-lt"/>
              <a:buAutoNum type="arabicPeriod" startAt="3"/>
            </a:pPr>
            <a:r>
              <a:rPr lang="en-US" sz="1750" dirty="0">
                <a:solidFill>
                  <a:srgbClr val="3C3939"/>
                </a:solidFill>
                <a:latin typeface="Roboto" pitchFamily="34" charset="0"/>
                <a:ea typeface="Roboto" pitchFamily="34" charset="-122"/>
                <a:cs typeface="Roboto" pitchFamily="34" charset="-120"/>
              </a:rPr>
              <a:t>Ask why you're avoiding them</a:t>
            </a:r>
            <a:endParaRPr lang="en-US" sz="1750" dirty="0"/>
          </a:p>
        </p:txBody>
      </p:sp>
      <p:sp>
        <p:nvSpPr>
          <p:cNvPr id="7" name="Shape 5"/>
          <p:cNvSpPr/>
          <p:nvPr/>
        </p:nvSpPr>
        <p:spPr>
          <a:xfrm>
            <a:off x="888921" y="4687405"/>
            <a:ext cx="4135874" cy="1902500"/>
          </a:xfrm>
          <a:prstGeom prst="roundRect">
            <a:avLst>
              <a:gd name="adj" fmla="val 5046"/>
            </a:avLst>
          </a:prstGeom>
          <a:solidFill>
            <a:srgbClr val="D2D2E0"/>
          </a:solidFill>
          <a:ln/>
        </p:spPr>
      </p:sp>
      <p:pic>
        <p:nvPicPr>
          <p:cNvPr id="8" name="Image 0" descr="preencoded.png">    </p:cNvPr>
          <p:cNvPicPr>
            <a:picLocks noChangeAspect="1"/>
          </p:cNvPicPr>
          <p:nvPr/>
        </p:nvPicPr>
        <p:blipFill>
          <a:blip r:embed="rId1"/>
          <a:stretch>
            <a:fillRect/>
          </a:stretch>
        </p:blipFill>
        <p:spPr>
          <a:xfrm>
            <a:off x="1117402" y="5016732"/>
            <a:ext cx="285631" cy="228481"/>
          </a:xfrm>
          <a:prstGeom prst="rect">
            <a:avLst/>
          </a:prstGeom>
        </p:spPr>
      </p:pic>
      <p:sp>
        <p:nvSpPr>
          <p:cNvPr id="9" name="Text 6"/>
          <p:cNvSpPr/>
          <p:nvPr/>
        </p:nvSpPr>
        <p:spPr>
          <a:xfrm>
            <a:off x="1631513" y="4940532"/>
            <a:ext cx="3164800" cy="1358741"/>
          </a:xfrm>
          <a:prstGeom prst="rect">
            <a:avLst/>
          </a:prstGeom>
          <a:noFill/>
          <a:ln/>
        </p:spPr>
        <p:txBody>
          <a:bodyPr wrap="square" lIns="0" tIns="0" rIns="0" bIns="0" rtlCol="0" anchor="t"/>
          <a:lstStyle/>
          <a:p>
            <a:pPr algn="l" indent="0" marL="0">
              <a:lnSpc>
                <a:spcPts val="2650"/>
              </a:lnSpc>
              <a:buNone/>
            </a:pPr>
            <a:r>
              <a:rPr lang="en-US" sz="1750" dirty="0">
                <a:solidFill>
                  <a:srgbClr val="000000"/>
                </a:solidFill>
                <a:latin typeface="Roboto" pitchFamily="34" charset="0"/>
                <a:ea typeface="Roboto" pitchFamily="34" charset="-122"/>
                <a:cs typeface="Roboto" pitchFamily="34" charset="-120"/>
              </a:rPr>
              <a:t>Avoidance isn't about lacking resources. It's because that action threatens a comfortable narrative or triggers a fear.</a:t>
            </a:r>
            <a:endParaRPr lang="en-US" sz="1750" dirty="0"/>
          </a:p>
        </p:txBody>
      </p:sp>
      <p:pic>
        <p:nvPicPr>
          <p:cNvPr id="10" name="Image 1" descr="preencoded.png">    </p:cNvPr>
          <p:cNvPicPr>
            <a:picLocks noChangeAspect="1"/>
          </p:cNvPicPr>
          <p:nvPr/>
        </p:nvPicPr>
        <p:blipFill>
          <a:blip r:embed="rId2"/>
          <a:stretch>
            <a:fillRect/>
          </a:stretch>
        </p:blipFill>
        <p:spPr>
          <a:xfrm>
            <a:off x="5998012" y="2310765"/>
            <a:ext cx="7342942" cy="502408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name="Slide 14">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9144000" y="0"/>
            <a:ext cx="5486400" cy="8229600"/>
          </a:xfrm>
          <a:prstGeom prst="rect">
            <a:avLst/>
          </a:prstGeom>
        </p:spPr>
      </p:pic>
      <p:sp>
        <p:nvSpPr>
          <p:cNvPr id="3" name="Text 0"/>
          <p:cNvSpPr/>
          <p:nvPr/>
        </p:nvSpPr>
        <p:spPr>
          <a:xfrm>
            <a:off x="932378" y="1111568"/>
            <a:ext cx="5550218" cy="693777"/>
          </a:xfrm>
          <a:prstGeom prst="rect">
            <a:avLst/>
          </a:prstGeom>
          <a:noFill/>
          <a:ln/>
        </p:spPr>
        <p:txBody>
          <a:bodyPr wrap="none" lIns="0" tIns="0" rIns="0" bIns="0" rtlCol="0" anchor="t"/>
          <a:lstStyle/>
          <a:p>
            <a:pPr algn="l" indent="0" marL="0">
              <a:lnSpc>
                <a:spcPts val="5450"/>
              </a:lnSpc>
              <a:buNone/>
            </a:pPr>
            <a:r>
              <a:rPr lang="en-US" sz="4350" dirty="0">
                <a:solidFill>
                  <a:srgbClr val="1B1B27"/>
                </a:solidFill>
                <a:latin typeface="Raleway" pitchFamily="34" charset="0"/>
                <a:ea typeface="Raleway" pitchFamily="34" charset="-122"/>
                <a:cs typeface="Raleway" pitchFamily="34" charset="-120"/>
              </a:rPr>
              <a:t>Discipline Is Freedom</a:t>
            </a:r>
            <a:endParaRPr lang="en-US" sz="4350" dirty="0"/>
          </a:p>
        </p:txBody>
      </p:sp>
      <p:sp>
        <p:nvSpPr>
          <p:cNvPr id="4" name="Shape 1"/>
          <p:cNvSpPr/>
          <p:nvPr/>
        </p:nvSpPr>
        <p:spPr>
          <a:xfrm>
            <a:off x="932378" y="2204918"/>
            <a:ext cx="2248853" cy="3760827"/>
          </a:xfrm>
          <a:prstGeom prst="roundRect">
            <a:avLst>
              <a:gd name="adj" fmla="val 4976"/>
            </a:avLst>
          </a:prstGeom>
          <a:solidFill>
            <a:srgbClr val="E1E1EA"/>
          </a:solidFill>
          <a:ln w="15240">
            <a:solidFill>
              <a:srgbClr val="C7C7D0"/>
            </a:solidFill>
            <a:prstDash val="solid"/>
          </a:ln>
        </p:spPr>
      </p:sp>
      <p:sp>
        <p:nvSpPr>
          <p:cNvPr id="5" name="Shape 2"/>
          <p:cNvSpPr/>
          <p:nvPr/>
        </p:nvSpPr>
        <p:spPr>
          <a:xfrm>
            <a:off x="1213961" y="2486501"/>
            <a:ext cx="799148" cy="799148"/>
          </a:xfrm>
          <a:prstGeom prst="roundRect">
            <a:avLst>
              <a:gd name="adj" fmla="val 11441042"/>
            </a:avLst>
          </a:prstGeom>
          <a:solidFill>
            <a:srgbClr val="1B1B27"/>
          </a:solidFill>
          <a:ln/>
        </p:spPr>
      </p:sp>
      <p:pic>
        <p:nvPicPr>
          <p:cNvPr id="6" name="Image 1" descr="preencoded.png">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433751" y="2706172"/>
            <a:ext cx="359569" cy="359569"/>
          </a:xfrm>
          <a:prstGeom prst="rect">
            <a:avLst/>
          </a:prstGeom>
        </p:spPr>
      </p:pic>
      <p:sp>
        <p:nvSpPr>
          <p:cNvPr id="7" name="Text 3"/>
          <p:cNvSpPr/>
          <p:nvPr/>
        </p:nvSpPr>
        <p:spPr>
          <a:xfrm>
            <a:off x="1213961" y="3551992"/>
            <a:ext cx="1685687" cy="693658"/>
          </a:xfrm>
          <a:prstGeom prst="rect">
            <a:avLst/>
          </a:prstGeom>
          <a:noFill/>
          <a:ln/>
        </p:spPr>
        <p:txBody>
          <a:bodyPr wrap="square" lIns="0" tIns="0" rIns="0" bIns="0" rtlCol="0" anchor="t"/>
          <a:lstStyle/>
          <a:p>
            <a:pPr algn="l" indent="0" marL="0">
              <a:lnSpc>
                <a:spcPts val="2700"/>
              </a:lnSpc>
              <a:buNone/>
            </a:pPr>
            <a:r>
              <a:rPr lang="en-US" sz="2150" dirty="0">
                <a:solidFill>
                  <a:srgbClr val="3C3939"/>
                </a:solidFill>
                <a:latin typeface="Raleway" pitchFamily="34" charset="0"/>
                <a:ea typeface="Raleway" pitchFamily="34" charset="-122"/>
                <a:cs typeface="Raleway" pitchFamily="34" charset="-120"/>
              </a:rPr>
              <a:t>Pre-Decided Actions</a:t>
            </a:r>
            <a:endParaRPr lang="en-US" sz="2150" dirty="0"/>
          </a:p>
        </p:txBody>
      </p:sp>
      <p:sp>
        <p:nvSpPr>
          <p:cNvPr id="8" name="Text 4"/>
          <p:cNvSpPr/>
          <p:nvPr/>
        </p:nvSpPr>
        <p:spPr>
          <a:xfrm>
            <a:off x="1213961" y="4405432"/>
            <a:ext cx="1685687" cy="1278731"/>
          </a:xfrm>
          <a:prstGeom prst="rect">
            <a:avLst/>
          </a:prstGeom>
          <a:noFill/>
          <a:ln/>
        </p:spPr>
        <p:txBody>
          <a:bodyPr wrap="square" lIns="0" tIns="0" rIns="0" bIns="0" rtlCol="0" anchor="t"/>
          <a:lstStyle/>
          <a:p>
            <a:pPr algn="l" indent="0" marL="0">
              <a:lnSpc>
                <a:spcPts val="3350"/>
              </a:lnSpc>
              <a:buNone/>
            </a:pPr>
            <a:r>
              <a:rPr lang="en-US" sz="2050" dirty="0">
                <a:solidFill>
                  <a:srgbClr val="3C3939"/>
                </a:solidFill>
                <a:latin typeface="Roboto" pitchFamily="34" charset="0"/>
                <a:ea typeface="Roboto" pitchFamily="34" charset="-122"/>
                <a:cs typeface="Roboto" pitchFamily="34" charset="-120"/>
              </a:rPr>
              <a:t>No daily negotiation required</a:t>
            </a:r>
            <a:endParaRPr lang="en-US" sz="2050" dirty="0"/>
          </a:p>
        </p:txBody>
      </p:sp>
      <p:sp>
        <p:nvSpPr>
          <p:cNvPr id="9" name="Shape 5"/>
          <p:cNvSpPr/>
          <p:nvPr/>
        </p:nvSpPr>
        <p:spPr>
          <a:xfrm>
            <a:off x="3447574" y="2204918"/>
            <a:ext cx="2248853" cy="3760827"/>
          </a:xfrm>
          <a:prstGeom prst="roundRect">
            <a:avLst>
              <a:gd name="adj" fmla="val 4976"/>
            </a:avLst>
          </a:prstGeom>
          <a:solidFill>
            <a:srgbClr val="E1E1EA"/>
          </a:solidFill>
          <a:ln w="15240">
            <a:solidFill>
              <a:srgbClr val="C7C7D0"/>
            </a:solidFill>
            <a:prstDash val="solid"/>
          </a:ln>
        </p:spPr>
      </p:sp>
      <p:sp>
        <p:nvSpPr>
          <p:cNvPr id="10" name="Shape 6"/>
          <p:cNvSpPr/>
          <p:nvPr/>
        </p:nvSpPr>
        <p:spPr>
          <a:xfrm>
            <a:off x="3729157" y="2486501"/>
            <a:ext cx="799148" cy="799148"/>
          </a:xfrm>
          <a:prstGeom prst="roundRect">
            <a:avLst>
              <a:gd name="adj" fmla="val 11441042"/>
            </a:avLst>
          </a:prstGeom>
          <a:solidFill>
            <a:srgbClr val="1B1B27"/>
          </a:solidFill>
          <a:ln/>
        </p:spPr>
      </p:sp>
      <p:pic>
        <p:nvPicPr>
          <p:cNvPr id="11" name="Image 2" descr="preencoded.png">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948946" y="2706172"/>
            <a:ext cx="359569" cy="359569"/>
          </a:xfrm>
          <a:prstGeom prst="rect">
            <a:avLst/>
          </a:prstGeom>
        </p:spPr>
      </p:pic>
      <p:sp>
        <p:nvSpPr>
          <p:cNvPr id="12" name="Text 7"/>
          <p:cNvSpPr/>
          <p:nvPr/>
        </p:nvSpPr>
        <p:spPr>
          <a:xfrm>
            <a:off x="3729157" y="3551992"/>
            <a:ext cx="1685687" cy="693658"/>
          </a:xfrm>
          <a:prstGeom prst="rect">
            <a:avLst/>
          </a:prstGeom>
          <a:noFill/>
          <a:ln/>
        </p:spPr>
        <p:txBody>
          <a:bodyPr wrap="square" lIns="0" tIns="0" rIns="0" bIns="0" rtlCol="0" anchor="t"/>
          <a:lstStyle/>
          <a:p>
            <a:pPr algn="l" indent="0" marL="0">
              <a:lnSpc>
                <a:spcPts val="2700"/>
              </a:lnSpc>
              <a:buNone/>
            </a:pPr>
            <a:r>
              <a:rPr lang="en-US" sz="2150" dirty="0">
                <a:solidFill>
                  <a:srgbClr val="3C3939"/>
                </a:solidFill>
                <a:latin typeface="Raleway" pitchFamily="34" charset="0"/>
                <a:ea typeface="Raleway" pitchFamily="34" charset="-122"/>
                <a:cs typeface="Raleway" pitchFamily="34" charset="-120"/>
              </a:rPr>
              <a:t>Emotions Lose Power</a:t>
            </a:r>
            <a:endParaRPr lang="en-US" sz="2150" dirty="0"/>
          </a:p>
        </p:txBody>
      </p:sp>
      <p:sp>
        <p:nvSpPr>
          <p:cNvPr id="13" name="Text 8"/>
          <p:cNvSpPr/>
          <p:nvPr/>
        </p:nvSpPr>
        <p:spPr>
          <a:xfrm>
            <a:off x="3729157" y="4405432"/>
            <a:ext cx="1685687" cy="1278731"/>
          </a:xfrm>
          <a:prstGeom prst="rect">
            <a:avLst/>
          </a:prstGeom>
          <a:noFill/>
          <a:ln/>
        </p:spPr>
        <p:txBody>
          <a:bodyPr wrap="square" lIns="0" tIns="0" rIns="0" bIns="0" rtlCol="0" anchor="t"/>
          <a:lstStyle/>
          <a:p>
            <a:pPr algn="l" indent="0" marL="0">
              <a:lnSpc>
                <a:spcPts val="3350"/>
              </a:lnSpc>
              <a:buNone/>
            </a:pPr>
            <a:r>
              <a:rPr lang="en-US" sz="2050" dirty="0">
                <a:solidFill>
                  <a:srgbClr val="3C3939"/>
                </a:solidFill>
                <a:latin typeface="Roboto" pitchFamily="34" charset="0"/>
                <a:ea typeface="Roboto" pitchFamily="34" charset="-122"/>
                <a:cs typeface="Roboto" pitchFamily="34" charset="-120"/>
              </a:rPr>
              <a:t>Feelings can't veto the system</a:t>
            </a:r>
            <a:endParaRPr lang="en-US" sz="2050" dirty="0"/>
          </a:p>
        </p:txBody>
      </p:sp>
      <p:sp>
        <p:nvSpPr>
          <p:cNvPr id="14" name="Shape 9"/>
          <p:cNvSpPr/>
          <p:nvPr/>
        </p:nvSpPr>
        <p:spPr>
          <a:xfrm>
            <a:off x="5962769" y="2204918"/>
            <a:ext cx="2248853" cy="3760827"/>
          </a:xfrm>
          <a:prstGeom prst="roundRect">
            <a:avLst>
              <a:gd name="adj" fmla="val 4976"/>
            </a:avLst>
          </a:prstGeom>
          <a:solidFill>
            <a:srgbClr val="E1E1EA"/>
          </a:solidFill>
          <a:ln w="15240">
            <a:solidFill>
              <a:srgbClr val="C7C7D0"/>
            </a:solidFill>
            <a:prstDash val="solid"/>
          </a:ln>
        </p:spPr>
      </p:sp>
      <p:sp>
        <p:nvSpPr>
          <p:cNvPr id="15" name="Shape 10"/>
          <p:cNvSpPr/>
          <p:nvPr/>
        </p:nvSpPr>
        <p:spPr>
          <a:xfrm>
            <a:off x="6244352" y="2486501"/>
            <a:ext cx="799148" cy="799148"/>
          </a:xfrm>
          <a:prstGeom prst="roundRect">
            <a:avLst>
              <a:gd name="adj" fmla="val 11441042"/>
            </a:avLst>
          </a:prstGeom>
          <a:solidFill>
            <a:srgbClr val="1B1B27"/>
          </a:solidFill>
          <a:ln/>
        </p:spPr>
      </p:sp>
      <p:pic>
        <p:nvPicPr>
          <p:cNvPr id="16" name="Image 3" descr="preencoded.png">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464141" y="2706172"/>
            <a:ext cx="359569" cy="359569"/>
          </a:xfrm>
          <a:prstGeom prst="rect">
            <a:avLst/>
          </a:prstGeom>
        </p:spPr>
      </p:pic>
      <p:sp>
        <p:nvSpPr>
          <p:cNvPr id="17" name="Text 11"/>
          <p:cNvSpPr/>
          <p:nvPr/>
        </p:nvSpPr>
        <p:spPr>
          <a:xfrm>
            <a:off x="6244352" y="3551992"/>
            <a:ext cx="1685687" cy="693658"/>
          </a:xfrm>
          <a:prstGeom prst="rect">
            <a:avLst/>
          </a:prstGeom>
          <a:noFill/>
          <a:ln/>
        </p:spPr>
        <p:txBody>
          <a:bodyPr wrap="square" lIns="0" tIns="0" rIns="0" bIns="0" rtlCol="0" anchor="t"/>
          <a:lstStyle/>
          <a:p>
            <a:pPr algn="l" indent="0" marL="0">
              <a:lnSpc>
                <a:spcPts val="2700"/>
              </a:lnSpc>
              <a:buNone/>
            </a:pPr>
            <a:r>
              <a:rPr lang="en-US" sz="2150" dirty="0">
                <a:solidFill>
                  <a:srgbClr val="3C3939"/>
                </a:solidFill>
                <a:latin typeface="Raleway" pitchFamily="34" charset="0"/>
                <a:ea typeface="Raleway" pitchFamily="34" charset="-122"/>
                <a:cs typeface="Raleway" pitchFamily="34" charset="-120"/>
              </a:rPr>
              <a:t>Simple Execution</a:t>
            </a:r>
            <a:endParaRPr lang="en-US" sz="2150" dirty="0"/>
          </a:p>
        </p:txBody>
      </p:sp>
      <p:sp>
        <p:nvSpPr>
          <p:cNvPr id="18" name="Text 12"/>
          <p:cNvSpPr/>
          <p:nvPr/>
        </p:nvSpPr>
        <p:spPr>
          <a:xfrm>
            <a:off x="6244352" y="4405432"/>
            <a:ext cx="1685687" cy="852488"/>
          </a:xfrm>
          <a:prstGeom prst="rect">
            <a:avLst/>
          </a:prstGeom>
          <a:noFill/>
          <a:ln/>
        </p:spPr>
        <p:txBody>
          <a:bodyPr wrap="square" lIns="0" tIns="0" rIns="0" bIns="0" rtlCol="0" anchor="t"/>
          <a:lstStyle/>
          <a:p>
            <a:pPr algn="l" indent="0" marL="0">
              <a:lnSpc>
                <a:spcPts val="3350"/>
              </a:lnSpc>
              <a:buNone/>
            </a:pPr>
            <a:r>
              <a:rPr lang="en-US" sz="2050" dirty="0">
                <a:solidFill>
                  <a:srgbClr val="3C3939"/>
                </a:solidFill>
                <a:latin typeface="Roboto" pitchFamily="34" charset="0"/>
                <a:ea typeface="Roboto" pitchFamily="34" charset="-122"/>
                <a:cs typeface="Roboto" pitchFamily="34" charset="-120"/>
              </a:rPr>
              <a:t>Just follow what you built</a:t>
            </a:r>
            <a:endParaRPr lang="en-US" sz="2050" dirty="0"/>
          </a:p>
        </p:txBody>
      </p:sp>
      <p:sp>
        <p:nvSpPr>
          <p:cNvPr id="19" name="Text 13"/>
          <p:cNvSpPr/>
          <p:nvPr/>
        </p:nvSpPr>
        <p:spPr>
          <a:xfrm>
            <a:off x="932378" y="6265426"/>
            <a:ext cx="7279243" cy="852488"/>
          </a:xfrm>
          <a:prstGeom prst="rect">
            <a:avLst/>
          </a:prstGeom>
          <a:noFill/>
          <a:ln/>
        </p:spPr>
        <p:txBody>
          <a:bodyPr wrap="square" lIns="0" tIns="0" rIns="0" bIns="0" rtlCol="0" anchor="t"/>
          <a:lstStyle/>
          <a:p>
            <a:pPr algn="l" indent="0" marL="0">
              <a:lnSpc>
                <a:spcPts val="3350"/>
              </a:lnSpc>
              <a:buNone/>
            </a:pPr>
            <a:r>
              <a:rPr lang="en-US" sz="2050" dirty="0">
                <a:solidFill>
                  <a:srgbClr val="3C3939"/>
                </a:solidFill>
                <a:latin typeface="Roboto" pitchFamily="34" charset="0"/>
                <a:ea typeface="Roboto" pitchFamily="34" charset="-122"/>
                <a:cs typeface="Roboto" pitchFamily="34" charset="-120"/>
              </a:rPr>
              <a:t>When your actions are pre-decided, you stop negotiating with yourself daily and simply execute the system you built.</a:t>
            </a:r>
            <a:endParaRPr lang="en-US" sz="205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name="Slide 15">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9144000" y="0"/>
            <a:ext cx="5486400" cy="8229600"/>
          </a:xfrm>
          <a:prstGeom prst="rect">
            <a:avLst/>
          </a:prstGeom>
        </p:spPr>
      </p:pic>
      <p:sp>
        <p:nvSpPr>
          <p:cNvPr id="3" name="Text 0"/>
          <p:cNvSpPr/>
          <p:nvPr/>
        </p:nvSpPr>
        <p:spPr>
          <a:xfrm>
            <a:off x="932378" y="1274921"/>
            <a:ext cx="6299835" cy="693777"/>
          </a:xfrm>
          <a:prstGeom prst="rect">
            <a:avLst/>
          </a:prstGeom>
          <a:noFill/>
          <a:ln/>
        </p:spPr>
        <p:txBody>
          <a:bodyPr wrap="none" lIns="0" tIns="0" rIns="0" bIns="0" rtlCol="0" anchor="t"/>
          <a:lstStyle/>
          <a:p>
            <a:pPr algn="l" indent="0" marL="0">
              <a:lnSpc>
                <a:spcPts val="5450"/>
              </a:lnSpc>
              <a:buNone/>
            </a:pPr>
            <a:r>
              <a:rPr lang="en-US" sz="4350" dirty="0">
                <a:solidFill>
                  <a:srgbClr val="1B1B27"/>
                </a:solidFill>
                <a:latin typeface="Raleway" pitchFamily="34" charset="0"/>
                <a:ea typeface="Raleway" pitchFamily="34" charset="-122"/>
                <a:cs typeface="Raleway" pitchFamily="34" charset="-120"/>
              </a:rPr>
              <a:t>Mechanics Over Mystery</a:t>
            </a:r>
            <a:endParaRPr lang="en-US" sz="4350" dirty="0"/>
          </a:p>
        </p:txBody>
      </p:sp>
      <p:sp>
        <p:nvSpPr>
          <p:cNvPr id="4" name="Text 1"/>
          <p:cNvSpPr/>
          <p:nvPr/>
        </p:nvSpPr>
        <p:spPr>
          <a:xfrm>
            <a:off x="932378" y="2368272"/>
            <a:ext cx="7279243" cy="1704975"/>
          </a:xfrm>
          <a:prstGeom prst="rect">
            <a:avLst/>
          </a:prstGeom>
          <a:noFill/>
          <a:ln/>
        </p:spPr>
        <p:txBody>
          <a:bodyPr wrap="square" lIns="0" tIns="0" rIns="0" bIns="0" rtlCol="0" anchor="t"/>
          <a:lstStyle/>
          <a:p>
            <a:pPr algn="l" indent="0" marL="0">
              <a:lnSpc>
                <a:spcPts val="3350"/>
              </a:lnSpc>
              <a:buNone/>
            </a:pPr>
            <a:r>
              <a:rPr lang="en-US" sz="2050" dirty="0">
                <a:solidFill>
                  <a:srgbClr val="3C3939"/>
                </a:solidFill>
                <a:latin typeface="Roboto" pitchFamily="34" charset="0"/>
                <a:ea typeface="Roboto" pitchFamily="34" charset="-122"/>
                <a:cs typeface="Roboto" pitchFamily="34" charset="-120"/>
              </a:rPr>
              <a:t>This process replaces the mystery of manifestation with the </a:t>
            </a:r>
            <a:pPr algn="l" indent="0" marL="0">
              <a:lnSpc>
                <a:spcPts val="3350"/>
              </a:lnSpc>
              <a:buNone/>
            </a:pPr>
            <a:r>
              <a:rPr lang="en-US" sz="2050" b="1" dirty="0">
                <a:solidFill>
                  <a:srgbClr val="3C3939"/>
                </a:solidFill>
                <a:latin typeface="Roboto" pitchFamily="34" charset="0"/>
                <a:ea typeface="Roboto" pitchFamily="34" charset="-122"/>
                <a:cs typeface="Roboto" pitchFamily="34" charset="-120"/>
              </a:rPr>
              <a:t>mechanics of movement</a:t>
            </a:r>
            <a:pPr algn="l" indent="0" marL="0">
              <a:lnSpc>
                <a:spcPts val="3350"/>
              </a:lnSpc>
              <a:buNone/>
            </a:pPr>
            <a:r>
              <a:rPr lang="en-US" sz="2050" dirty="0">
                <a:solidFill>
                  <a:srgbClr val="3C3939"/>
                </a:solidFill>
                <a:latin typeface="Roboto" pitchFamily="34" charset="0"/>
                <a:ea typeface="Roboto" pitchFamily="34" charset="-122"/>
                <a:cs typeface="Roboto" pitchFamily="34" charset="-120"/>
              </a:rPr>
              <a:t>. By the time you place these actions on your board, you will have collapsed the distance between where you are and where you want to be.</a:t>
            </a:r>
            <a:endParaRPr lang="en-US" sz="2050" dirty="0"/>
          </a:p>
        </p:txBody>
      </p:sp>
      <p:sp>
        <p:nvSpPr>
          <p:cNvPr id="5" name="Shape 2"/>
          <p:cNvSpPr/>
          <p:nvPr/>
        </p:nvSpPr>
        <p:spPr>
          <a:xfrm>
            <a:off x="932378" y="4372928"/>
            <a:ext cx="599361" cy="599361"/>
          </a:xfrm>
          <a:prstGeom prst="roundRect">
            <a:avLst>
              <a:gd name="adj" fmla="val 18669"/>
            </a:avLst>
          </a:prstGeom>
          <a:solidFill>
            <a:srgbClr val="E1E1EA"/>
          </a:solidFill>
          <a:ln w="15240">
            <a:solidFill>
              <a:srgbClr val="C7C7D0"/>
            </a:solidFill>
            <a:prstDash val="solid"/>
          </a:ln>
        </p:spPr>
      </p:sp>
      <p:sp>
        <p:nvSpPr>
          <p:cNvPr id="6" name="Text 3"/>
          <p:cNvSpPr/>
          <p:nvPr/>
        </p:nvSpPr>
        <p:spPr>
          <a:xfrm>
            <a:off x="1798082" y="4464487"/>
            <a:ext cx="2775109" cy="346829"/>
          </a:xfrm>
          <a:prstGeom prst="rect">
            <a:avLst/>
          </a:prstGeom>
          <a:noFill/>
          <a:ln/>
        </p:spPr>
        <p:txBody>
          <a:bodyPr wrap="none" lIns="0" tIns="0" rIns="0" bIns="0" rtlCol="0" anchor="t"/>
          <a:lstStyle/>
          <a:p>
            <a:pPr algn="l" indent="0" marL="0">
              <a:lnSpc>
                <a:spcPts val="2700"/>
              </a:lnSpc>
              <a:buNone/>
            </a:pPr>
            <a:r>
              <a:rPr lang="en-US" sz="2150" dirty="0">
                <a:solidFill>
                  <a:srgbClr val="3C3939"/>
                </a:solidFill>
                <a:latin typeface="Raleway" pitchFamily="34" charset="0"/>
                <a:ea typeface="Raleway" pitchFamily="34" charset="-122"/>
                <a:cs typeface="Raleway" pitchFamily="34" charset="-120"/>
              </a:rPr>
              <a:t>No more guessing</a:t>
            </a:r>
            <a:endParaRPr lang="en-US" sz="2150" dirty="0"/>
          </a:p>
        </p:txBody>
      </p:sp>
      <p:sp>
        <p:nvSpPr>
          <p:cNvPr id="7" name="Text 4"/>
          <p:cNvSpPr/>
          <p:nvPr/>
        </p:nvSpPr>
        <p:spPr>
          <a:xfrm>
            <a:off x="1798082" y="4971098"/>
            <a:ext cx="6413540" cy="426244"/>
          </a:xfrm>
          <a:prstGeom prst="rect">
            <a:avLst/>
          </a:prstGeom>
          <a:noFill/>
          <a:ln/>
        </p:spPr>
        <p:txBody>
          <a:bodyPr wrap="none" lIns="0" tIns="0" rIns="0" bIns="0" rtlCol="0" anchor="t"/>
          <a:lstStyle/>
          <a:p>
            <a:pPr algn="l" indent="0" marL="0">
              <a:lnSpc>
                <a:spcPts val="3350"/>
              </a:lnSpc>
              <a:buNone/>
            </a:pPr>
            <a:r>
              <a:rPr lang="en-US" sz="2050" dirty="0">
                <a:solidFill>
                  <a:srgbClr val="3C3939"/>
                </a:solidFill>
                <a:latin typeface="Roboto" pitchFamily="34" charset="0"/>
                <a:ea typeface="Roboto" pitchFamily="34" charset="-122"/>
                <a:cs typeface="Roboto" pitchFamily="34" charset="-120"/>
              </a:rPr>
              <a:t>You know exactly what to do</a:t>
            </a:r>
            <a:endParaRPr lang="en-US" sz="2050" dirty="0"/>
          </a:p>
        </p:txBody>
      </p:sp>
      <p:sp>
        <p:nvSpPr>
          <p:cNvPr id="8" name="Shape 5"/>
          <p:cNvSpPr/>
          <p:nvPr/>
        </p:nvSpPr>
        <p:spPr>
          <a:xfrm>
            <a:off x="932378" y="5930146"/>
            <a:ext cx="599361" cy="599361"/>
          </a:xfrm>
          <a:prstGeom prst="roundRect">
            <a:avLst>
              <a:gd name="adj" fmla="val 18669"/>
            </a:avLst>
          </a:prstGeom>
          <a:solidFill>
            <a:srgbClr val="E1E1EA"/>
          </a:solidFill>
          <a:ln w="15240">
            <a:solidFill>
              <a:srgbClr val="C7C7D0"/>
            </a:solidFill>
            <a:prstDash val="solid"/>
          </a:ln>
        </p:spPr>
      </p:sp>
      <p:sp>
        <p:nvSpPr>
          <p:cNvPr id="9" name="Text 6"/>
          <p:cNvSpPr/>
          <p:nvPr/>
        </p:nvSpPr>
        <p:spPr>
          <a:xfrm>
            <a:off x="1798082" y="6021705"/>
            <a:ext cx="2775109" cy="346829"/>
          </a:xfrm>
          <a:prstGeom prst="rect">
            <a:avLst/>
          </a:prstGeom>
          <a:noFill/>
          <a:ln/>
        </p:spPr>
        <p:txBody>
          <a:bodyPr wrap="none" lIns="0" tIns="0" rIns="0" bIns="0" rtlCol="0" anchor="t"/>
          <a:lstStyle/>
          <a:p>
            <a:pPr algn="l" indent="0" marL="0">
              <a:lnSpc>
                <a:spcPts val="2700"/>
              </a:lnSpc>
              <a:buNone/>
            </a:pPr>
            <a:r>
              <a:rPr lang="en-US" sz="2150" dirty="0">
                <a:solidFill>
                  <a:srgbClr val="3C3939"/>
                </a:solidFill>
                <a:latin typeface="Raleway" pitchFamily="34" charset="0"/>
                <a:ea typeface="Raleway" pitchFamily="34" charset="-122"/>
                <a:cs typeface="Raleway" pitchFamily="34" charset="-120"/>
              </a:rPr>
              <a:t>No more hoping</a:t>
            </a:r>
            <a:endParaRPr lang="en-US" sz="2150" dirty="0"/>
          </a:p>
        </p:txBody>
      </p:sp>
      <p:sp>
        <p:nvSpPr>
          <p:cNvPr id="10" name="Text 7"/>
          <p:cNvSpPr/>
          <p:nvPr/>
        </p:nvSpPr>
        <p:spPr>
          <a:xfrm>
            <a:off x="1798082" y="6528316"/>
            <a:ext cx="6413540" cy="426244"/>
          </a:xfrm>
          <a:prstGeom prst="rect">
            <a:avLst/>
          </a:prstGeom>
          <a:noFill/>
          <a:ln/>
        </p:spPr>
        <p:txBody>
          <a:bodyPr wrap="none" lIns="0" tIns="0" rIns="0" bIns="0" rtlCol="0" anchor="t"/>
          <a:lstStyle/>
          <a:p>
            <a:pPr algn="l" indent="0" marL="0">
              <a:lnSpc>
                <a:spcPts val="3350"/>
              </a:lnSpc>
              <a:buNone/>
            </a:pPr>
            <a:r>
              <a:rPr lang="en-US" sz="2050" dirty="0">
                <a:solidFill>
                  <a:srgbClr val="3C3939"/>
                </a:solidFill>
                <a:latin typeface="Roboto" pitchFamily="34" charset="0"/>
                <a:ea typeface="Roboto" pitchFamily="34" charset="-122"/>
                <a:cs typeface="Roboto" pitchFamily="34" charset="-120"/>
              </a:rPr>
              <a:t>You've engineered the outcome</a:t>
            </a:r>
            <a:endParaRPr lang="en-US" sz="205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spTree>
      <p:nvGrpSpPr>
        <p:cNvPr id="1" name=""/>
        <p:cNvGrpSpPr/>
        <p:nvPr/>
      </p:nvGrpSpPr>
      <p:grpSpPr>
        <a:xfrm>
          <a:off x="0" y="0"/>
          <a:ext cx="0" cy="0"/>
          <a:chOff x="0" y="0"/>
          <a:chExt cx="0" cy="0"/>
        </a:xfrm>
      </p:grpSpPr>
      <p:sp>
        <p:nvSpPr>
          <p:cNvPr id="2" name="Shape 0"/>
          <p:cNvSpPr/>
          <p:nvPr/>
        </p:nvSpPr>
        <p:spPr>
          <a:xfrm>
            <a:off x="909518" y="714613"/>
            <a:ext cx="1696403" cy="484227"/>
          </a:xfrm>
          <a:prstGeom prst="roundRect">
            <a:avLst>
              <a:gd name="adj" fmla="val 18032"/>
            </a:avLst>
          </a:prstGeom>
          <a:solidFill>
            <a:srgbClr val="E1E1EA"/>
          </a:solidFill>
          <a:ln/>
        </p:spPr>
      </p:sp>
      <p:sp>
        <p:nvSpPr>
          <p:cNvPr id="3" name="Text 1"/>
          <p:cNvSpPr/>
          <p:nvPr/>
        </p:nvSpPr>
        <p:spPr>
          <a:xfrm>
            <a:off x="1065371" y="792480"/>
            <a:ext cx="1384697" cy="328493"/>
          </a:xfrm>
          <a:prstGeom prst="rect">
            <a:avLst/>
          </a:prstGeom>
          <a:noFill/>
          <a:ln/>
        </p:spPr>
        <p:txBody>
          <a:bodyPr wrap="none" lIns="0" tIns="0" rIns="0" bIns="0" rtlCol="0" anchor="t"/>
          <a:lstStyle/>
          <a:p>
            <a:pPr algn="l" indent="0" marL="0">
              <a:lnSpc>
                <a:spcPts val="2550"/>
              </a:lnSpc>
              <a:buNone/>
            </a:pPr>
            <a:r>
              <a:rPr lang="en-US" sz="1600" dirty="0">
                <a:solidFill>
                  <a:srgbClr val="3C3939"/>
                </a:solidFill>
                <a:latin typeface="Roboto" pitchFamily="34" charset="0"/>
                <a:ea typeface="Roboto" pitchFamily="34" charset="-122"/>
                <a:cs typeface="Roboto" pitchFamily="34" charset="-120"/>
              </a:rPr>
              <a:t>THE PROBLEM</a:t>
            </a:r>
            <a:endParaRPr lang="en-US" sz="1600" dirty="0"/>
          </a:p>
        </p:txBody>
      </p:sp>
      <p:sp>
        <p:nvSpPr>
          <p:cNvPr id="4" name="Text 2"/>
          <p:cNvSpPr/>
          <p:nvPr/>
        </p:nvSpPr>
        <p:spPr>
          <a:xfrm>
            <a:off x="909518" y="1300163"/>
            <a:ext cx="6910864" cy="676632"/>
          </a:xfrm>
          <a:prstGeom prst="rect">
            <a:avLst/>
          </a:prstGeom>
          <a:noFill/>
          <a:ln/>
        </p:spPr>
        <p:txBody>
          <a:bodyPr wrap="none" lIns="0" tIns="0" rIns="0" bIns="0" rtlCol="0" anchor="t"/>
          <a:lstStyle/>
          <a:p>
            <a:pPr algn="l" indent="0" marL="0">
              <a:lnSpc>
                <a:spcPts val="5300"/>
              </a:lnSpc>
              <a:buNone/>
            </a:pPr>
            <a:r>
              <a:rPr lang="en-US" sz="4250" dirty="0">
                <a:solidFill>
                  <a:srgbClr val="1B1B27"/>
                </a:solidFill>
                <a:latin typeface="Raleway" pitchFamily="34" charset="0"/>
                <a:ea typeface="Raleway" pitchFamily="34" charset="-122"/>
                <a:cs typeface="Raleway" pitchFamily="34" charset="-120"/>
              </a:rPr>
              <a:t>Why Forward Planning Fails</a:t>
            </a:r>
            <a:endParaRPr lang="en-US" sz="4250" dirty="0"/>
          </a:p>
        </p:txBody>
      </p:sp>
      <p:pic>
        <p:nvPicPr>
          <p:cNvPr id="5" name="Image 0" descr="preencoded.png">    </p:cNvPr>
          <p:cNvPicPr>
            <a:picLocks noChangeAspect="1"/>
          </p:cNvPicPr>
          <p:nvPr/>
        </p:nvPicPr>
        <p:blipFill>
          <a:blip r:embed="rId1"/>
          <a:stretch>
            <a:fillRect/>
          </a:stretch>
        </p:blipFill>
        <p:spPr>
          <a:xfrm>
            <a:off x="909518" y="2642116"/>
            <a:ext cx="8105418" cy="4592955"/>
          </a:xfrm>
          <a:prstGeom prst="rect">
            <a:avLst/>
          </a:prstGeom>
        </p:spPr>
      </p:pic>
      <p:sp>
        <p:nvSpPr>
          <p:cNvPr id="6" name="Text 3"/>
          <p:cNvSpPr/>
          <p:nvPr/>
        </p:nvSpPr>
        <p:spPr>
          <a:xfrm>
            <a:off x="9656445" y="2771299"/>
            <a:ext cx="4071938" cy="2874526"/>
          </a:xfrm>
          <a:prstGeom prst="rect">
            <a:avLst/>
          </a:prstGeom>
          <a:noFill/>
          <a:ln/>
        </p:spPr>
        <p:txBody>
          <a:bodyPr wrap="square" lIns="0" tIns="0" rIns="0" bIns="0" rtlCol="0" anchor="t"/>
          <a:lstStyle/>
          <a:p>
            <a:pPr algn="l" indent="0" marL="0">
              <a:lnSpc>
                <a:spcPts val="3200"/>
              </a:lnSpc>
              <a:buNone/>
            </a:pPr>
            <a:r>
              <a:rPr lang="en-US" sz="2000" dirty="0">
                <a:solidFill>
                  <a:srgbClr val="3C3939"/>
                </a:solidFill>
                <a:latin typeface="Roboto" pitchFamily="34" charset="0"/>
                <a:ea typeface="Roboto" pitchFamily="34" charset="-122"/>
                <a:cs typeface="Roboto" pitchFamily="34" charset="-120"/>
              </a:rPr>
              <a:t>Most people plan "forward" from their current position, mapping steps based on today's confidence and identity. This limits your future to what feels manageable now, rather than what's required to reach the goal.</a:t>
            </a:r>
            <a:endParaRPr lang="en-US" sz="2000" dirty="0"/>
          </a:p>
        </p:txBody>
      </p:sp>
      <p:sp>
        <p:nvSpPr>
          <p:cNvPr id="7" name="Text 4"/>
          <p:cNvSpPr/>
          <p:nvPr/>
        </p:nvSpPr>
        <p:spPr>
          <a:xfrm>
            <a:off x="9656445" y="5873948"/>
            <a:ext cx="4071938" cy="1231940"/>
          </a:xfrm>
          <a:prstGeom prst="rect">
            <a:avLst/>
          </a:prstGeom>
          <a:noFill/>
          <a:ln/>
        </p:spPr>
        <p:txBody>
          <a:bodyPr wrap="square" lIns="0" tIns="0" rIns="0" bIns="0" rtlCol="0" anchor="t"/>
          <a:lstStyle/>
          <a:p>
            <a:pPr algn="l" indent="0" marL="0">
              <a:lnSpc>
                <a:spcPts val="3200"/>
              </a:lnSpc>
              <a:buNone/>
            </a:pPr>
            <a:r>
              <a:rPr lang="en-US" sz="2000" dirty="0">
                <a:solidFill>
                  <a:srgbClr val="3C3939"/>
                </a:solidFill>
                <a:latin typeface="Roboto" pitchFamily="34" charset="0"/>
                <a:ea typeface="Roboto" pitchFamily="34" charset="-122"/>
                <a:cs typeface="Roboto" pitchFamily="34" charset="-120"/>
              </a:rPr>
              <a:t>Your present comfort zone becomes the ceiling of your ambition.</a:t>
            </a:r>
            <a:endParaRPr lang="en-US" sz="20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9144000" y="0"/>
            <a:ext cx="5486400" cy="8229600"/>
          </a:xfrm>
          <a:prstGeom prst="rect">
            <a:avLst/>
          </a:prstGeom>
        </p:spPr>
      </p:pic>
      <p:sp>
        <p:nvSpPr>
          <p:cNvPr id="3" name="Shape 0"/>
          <p:cNvSpPr/>
          <p:nvPr/>
        </p:nvSpPr>
        <p:spPr>
          <a:xfrm>
            <a:off x="932378" y="1109067"/>
            <a:ext cx="1613892" cy="450533"/>
          </a:xfrm>
          <a:prstGeom prst="roundRect">
            <a:avLst>
              <a:gd name="adj" fmla="val 17882"/>
            </a:avLst>
          </a:prstGeom>
          <a:noFill/>
          <a:ln w="7620">
            <a:solidFill>
              <a:srgbClr val="1B1B27"/>
            </a:solidFill>
            <a:prstDash val="solid"/>
          </a:ln>
        </p:spPr>
      </p:sp>
      <p:sp>
        <p:nvSpPr>
          <p:cNvPr id="4" name="Text 1"/>
          <p:cNvSpPr/>
          <p:nvPr/>
        </p:nvSpPr>
        <p:spPr>
          <a:xfrm>
            <a:off x="1083826" y="1188601"/>
            <a:ext cx="1310997" cy="291465"/>
          </a:xfrm>
          <a:prstGeom prst="rect">
            <a:avLst/>
          </a:prstGeom>
          <a:noFill/>
          <a:ln/>
        </p:spPr>
        <p:txBody>
          <a:bodyPr wrap="none" lIns="0" tIns="0" rIns="0" bIns="0" rtlCol="0" anchor="t"/>
          <a:lstStyle/>
          <a:p>
            <a:pPr algn="l" indent="0" marL="0">
              <a:lnSpc>
                <a:spcPts val="2250"/>
              </a:lnSpc>
              <a:buNone/>
            </a:pPr>
            <a:r>
              <a:rPr lang="en-US" sz="1500" dirty="0">
                <a:solidFill>
                  <a:srgbClr val="1B1B27"/>
                </a:solidFill>
                <a:latin typeface="Roboto" pitchFamily="34" charset="0"/>
                <a:ea typeface="Roboto" pitchFamily="34" charset="-122"/>
                <a:cs typeface="Roboto" pitchFamily="34" charset="-120"/>
              </a:rPr>
              <a:t>THE SOLUTION</a:t>
            </a:r>
            <a:endParaRPr lang="en-US" sz="1500" dirty="0"/>
          </a:p>
        </p:txBody>
      </p:sp>
      <p:sp>
        <p:nvSpPr>
          <p:cNvPr id="5" name="Text 2"/>
          <p:cNvSpPr/>
          <p:nvPr/>
        </p:nvSpPr>
        <p:spPr>
          <a:xfrm>
            <a:off x="932378" y="1645801"/>
            <a:ext cx="6943130" cy="624245"/>
          </a:xfrm>
          <a:prstGeom prst="rect">
            <a:avLst/>
          </a:prstGeom>
          <a:noFill/>
          <a:ln/>
        </p:spPr>
        <p:txBody>
          <a:bodyPr wrap="none" lIns="0" tIns="0" rIns="0" bIns="0" rtlCol="0" anchor="t"/>
          <a:lstStyle/>
          <a:p>
            <a:pPr algn="l" indent="0" marL="0">
              <a:lnSpc>
                <a:spcPts val="4900"/>
              </a:lnSpc>
              <a:buNone/>
            </a:pPr>
            <a:r>
              <a:rPr lang="en-US" sz="3900" dirty="0">
                <a:solidFill>
                  <a:srgbClr val="1B1B27"/>
                </a:solidFill>
                <a:latin typeface="Raleway" pitchFamily="34" charset="0"/>
                <a:ea typeface="Raleway" pitchFamily="34" charset="-122"/>
                <a:cs typeface="Raleway" pitchFamily="34" charset="-120"/>
              </a:rPr>
              <a:t>The Reverse Engineering Shift</a:t>
            </a:r>
            <a:endParaRPr lang="en-US" sz="3900" dirty="0"/>
          </a:p>
        </p:txBody>
      </p:sp>
      <p:pic>
        <p:nvPicPr>
          <p:cNvPr id="6" name="Image 1" descr="preencoded.png">    </p:cNvPr>
          <p:cNvPicPr>
            <a:picLocks noChangeAspect="1"/>
          </p:cNvPicPr>
          <p:nvPr/>
        </p:nvPicPr>
        <p:blipFill>
          <a:blip r:embed="rId2"/>
          <a:stretch>
            <a:fillRect/>
          </a:stretch>
        </p:blipFill>
        <p:spPr>
          <a:xfrm>
            <a:off x="932378" y="2593658"/>
            <a:ext cx="1198840" cy="1438513"/>
          </a:xfrm>
          <a:prstGeom prst="rect">
            <a:avLst/>
          </a:prstGeom>
        </p:spPr>
      </p:pic>
      <p:sp>
        <p:nvSpPr>
          <p:cNvPr id="7" name="Text 3"/>
          <p:cNvSpPr/>
          <p:nvPr/>
        </p:nvSpPr>
        <p:spPr>
          <a:xfrm>
            <a:off x="2346960" y="2833330"/>
            <a:ext cx="2497574" cy="312182"/>
          </a:xfrm>
          <a:prstGeom prst="rect">
            <a:avLst/>
          </a:prstGeom>
          <a:noFill/>
          <a:ln/>
        </p:spPr>
        <p:txBody>
          <a:bodyPr wrap="none" lIns="0" tIns="0" rIns="0" bIns="0" rtlCol="0" anchor="t"/>
          <a:lstStyle/>
          <a:p>
            <a:pPr algn="l" indent="0" marL="0">
              <a:lnSpc>
                <a:spcPts val="2450"/>
              </a:lnSpc>
              <a:buNone/>
            </a:pPr>
            <a:r>
              <a:rPr lang="en-US" sz="1950" dirty="0">
                <a:solidFill>
                  <a:srgbClr val="3C3939"/>
                </a:solidFill>
                <a:latin typeface="Raleway" pitchFamily="34" charset="0"/>
                <a:ea typeface="Raleway" pitchFamily="34" charset="-122"/>
                <a:cs typeface="Raleway" pitchFamily="34" charset="-120"/>
              </a:rPr>
              <a:t>Stand at the Result</a:t>
            </a:r>
            <a:endParaRPr lang="en-US" sz="1950" dirty="0"/>
          </a:p>
        </p:txBody>
      </p:sp>
      <p:sp>
        <p:nvSpPr>
          <p:cNvPr id="8" name="Text 4"/>
          <p:cNvSpPr/>
          <p:nvPr/>
        </p:nvSpPr>
        <p:spPr>
          <a:xfrm>
            <a:off x="2346960" y="3274933"/>
            <a:ext cx="5864662" cy="364450"/>
          </a:xfrm>
          <a:prstGeom prst="rect">
            <a:avLst/>
          </a:prstGeom>
          <a:noFill/>
          <a:ln/>
        </p:spPr>
        <p:txBody>
          <a:bodyPr wrap="none" lIns="0" tIns="0" rIns="0" bIns="0" rtlCol="0" anchor="t"/>
          <a:lstStyle/>
          <a:p>
            <a:pPr algn="l" indent="0" marL="0">
              <a:lnSpc>
                <a:spcPts val="2850"/>
              </a:lnSpc>
              <a:buNone/>
            </a:pPr>
            <a:r>
              <a:rPr lang="en-US" sz="1850" dirty="0">
                <a:solidFill>
                  <a:srgbClr val="3C3939"/>
                </a:solidFill>
                <a:latin typeface="Roboto" pitchFamily="34" charset="0"/>
                <a:ea typeface="Roboto" pitchFamily="34" charset="-122"/>
                <a:cs typeface="Roboto" pitchFamily="34" charset="-120"/>
              </a:rPr>
              <a:t>Begin by visualizing the completed outcome</a:t>
            </a:r>
            <a:endParaRPr lang="en-US" sz="1850" dirty="0"/>
          </a:p>
        </p:txBody>
      </p:sp>
      <p:pic>
        <p:nvPicPr>
          <p:cNvPr id="9" name="Image 2" descr="preencoded.png">    </p:cNvPr>
          <p:cNvPicPr>
            <a:picLocks noChangeAspect="1"/>
          </p:cNvPicPr>
          <p:nvPr/>
        </p:nvPicPr>
        <p:blipFill>
          <a:blip r:embed="rId3"/>
          <a:stretch>
            <a:fillRect/>
          </a:stretch>
        </p:blipFill>
        <p:spPr>
          <a:xfrm>
            <a:off x="932378" y="4032171"/>
            <a:ext cx="1198840" cy="1438513"/>
          </a:xfrm>
          <a:prstGeom prst="rect">
            <a:avLst/>
          </a:prstGeom>
        </p:spPr>
      </p:pic>
      <p:sp>
        <p:nvSpPr>
          <p:cNvPr id="10" name="Text 5"/>
          <p:cNvSpPr/>
          <p:nvPr/>
        </p:nvSpPr>
        <p:spPr>
          <a:xfrm>
            <a:off x="2346960" y="4271843"/>
            <a:ext cx="2497574" cy="312182"/>
          </a:xfrm>
          <a:prstGeom prst="rect">
            <a:avLst/>
          </a:prstGeom>
          <a:noFill/>
          <a:ln/>
        </p:spPr>
        <p:txBody>
          <a:bodyPr wrap="none" lIns="0" tIns="0" rIns="0" bIns="0" rtlCol="0" anchor="t"/>
          <a:lstStyle/>
          <a:p>
            <a:pPr algn="l" indent="0" marL="0">
              <a:lnSpc>
                <a:spcPts val="2450"/>
              </a:lnSpc>
              <a:buNone/>
            </a:pPr>
            <a:r>
              <a:rPr lang="en-US" sz="1950" dirty="0">
                <a:solidFill>
                  <a:srgbClr val="3C3939"/>
                </a:solidFill>
                <a:latin typeface="Raleway" pitchFamily="34" charset="0"/>
                <a:ea typeface="Raleway" pitchFamily="34" charset="-122"/>
                <a:cs typeface="Raleway" pitchFamily="34" charset="-120"/>
              </a:rPr>
              <a:t>Look Backward</a:t>
            </a:r>
            <a:endParaRPr lang="en-US" sz="1950" dirty="0"/>
          </a:p>
        </p:txBody>
      </p:sp>
      <p:sp>
        <p:nvSpPr>
          <p:cNvPr id="11" name="Text 6"/>
          <p:cNvSpPr/>
          <p:nvPr/>
        </p:nvSpPr>
        <p:spPr>
          <a:xfrm>
            <a:off x="2346960" y="4713446"/>
            <a:ext cx="5864662" cy="364450"/>
          </a:xfrm>
          <a:prstGeom prst="rect">
            <a:avLst/>
          </a:prstGeom>
          <a:noFill/>
          <a:ln/>
        </p:spPr>
        <p:txBody>
          <a:bodyPr wrap="none" lIns="0" tIns="0" rIns="0" bIns="0" rtlCol="0" anchor="t"/>
          <a:lstStyle/>
          <a:p>
            <a:pPr algn="l" indent="0" marL="0">
              <a:lnSpc>
                <a:spcPts val="2850"/>
              </a:lnSpc>
              <a:buNone/>
            </a:pPr>
            <a:r>
              <a:rPr lang="en-US" sz="1850" dirty="0">
                <a:solidFill>
                  <a:srgbClr val="3C3939"/>
                </a:solidFill>
                <a:latin typeface="Roboto" pitchFamily="34" charset="0"/>
                <a:ea typeface="Roboto" pitchFamily="34" charset="-122"/>
                <a:cs typeface="Roboto" pitchFamily="34" charset="-120"/>
              </a:rPr>
              <a:t>Trace the path from finish to start</a:t>
            </a:r>
            <a:endParaRPr lang="en-US" sz="1850" dirty="0"/>
          </a:p>
        </p:txBody>
      </p:sp>
      <p:pic>
        <p:nvPicPr>
          <p:cNvPr id="12" name="Image 3" descr="preencoded.png">    </p:cNvPr>
          <p:cNvPicPr>
            <a:picLocks noChangeAspect="1"/>
          </p:cNvPicPr>
          <p:nvPr/>
        </p:nvPicPr>
        <p:blipFill>
          <a:blip r:embed="rId4"/>
          <a:stretch>
            <a:fillRect/>
          </a:stretch>
        </p:blipFill>
        <p:spPr>
          <a:xfrm>
            <a:off x="932378" y="5470684"/>
            <a:ext cx="1198840" cy="1649849"/>
          </a:xfrm>
          <a:prstGeom prst="rect">
            <a:avLst/>
          </a:prstGeom>
        </p:spPr>
      </p:pic>
      <p:sp>
        <p:nvSpPr>
          <p:cNvPr id="13" name="Text 7"/>
          <p:cNvSpPr/>
          <p:nvPr/>
        </p:nvSpPr>
        <p:spPr>
          <a:xfrm>
            <a:off x="2346960" y="5710357"/>
            <a:ext cx="2497574" cy="312182"/>
          </a:xfrm>
          <a:prstGeom prst="rect">
            <a:avLst/>
          </a:prstGeom>
          <a:noFill/>
          <a:ln/>
        </p:spPr>
        <p:txBody>
          <a:bodyPr wrap="none" lIns="0" tIns="0" rIns="0" bIns="0" rtlCol="0" anchor="t"/>
          <a:lstStyle/>
          <a:p>
            <a:pPr algn="l" indent="0" marL="0">
              <a:lnSpc>
                <a:spcPts val="2450"/>
              </a:lnSpc>
              <a:buNone/>
            </a:pPr>
            <a:r>
              <a:rPr lang="en-US" sz="1950" dirty="0">
                <a:solidFill>
                  <a:srgbClr val="3C3939"/>
                </a:solidFill>
                <a:latin typeface="Raleway" pitchFamily="34" charset="0"/>
                <a:ea typeface="Raleway" pitchFamily="34" charset="-122"/>
                <a:cs typeface="Raleway" pitchFamily="34" charset="-120"/>
              </a:rPr>
              <a:t>Ask the Question</a:t>
            </a:r>
            <a:endParaRPr lang="en-US" sz="1950" dirty="0"/>
          </a:p>
        </p:txBody>
      </p:sp>
      <p:sp>
        <p:nvSpPr>
          <p:cNvPr id="14" name="Text 8"/>
          <p:cNvSpPr/>
          <p:nvPr/>
        </p:nvSpPr>
        <p:spPr>
          <a:xfrm>
            <a:off x="2346960" y="6151959"/>
            <a:ext cx="5864662" cy="728901"/>
          </a:xfrm>
          <a:prstGeom prst="rect">
            <a:avLst/>
          </a:prstGeom>
          <a:noFill/>
          <a:ln/>
        </p:spPr>
        <p:txBody>
          <a:bodyPr wrap="square" lIns="0" tIns="0" rIns="0" bIns="0" rtlCol="0" anchor="t"/>
          <a:lstStyle/>
          <a:p>
            <a:pPr algn="l" indent="0" marL="0">
              <a:lnSpc>
                <a:spcPts val="2850"/>
              </a:lnSpc>
              <a:buNone/>
            </a:pPr>
            <a:r>
              <a:rPr lang="en-US" sz="1850" dirty="0">
                <a:solidFill>
                  <a:srgbClr val="3C3939"/>
                </a:solidFill>
                <a:latin typeface="Roboto" pitchFamily="34" charset="0"/>
                <a:ea typeface="Roboto" pitchFamily="34" charset="-122"/>
                <a:cs typeface="Roboto" pitchFamily="34" charset="-120"/>
              </a:rPr>
              <a:t>"What actions would have been consistently performed to produce this?"</a:t>
            </a:r>
            <a:endParaRPr lang="en-US" sz="185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spTree>
      <p:nvGrpSpPr>
        <p:cNvPr id="1" name=""/>
        <p:cNvGrpSpPr/>
        <p:nvPr/>
      </p:nvGrpSpPr>
      <p:grpSpPr>
        <a:xfrm>
          <a:off x="0" y="0"/>
          <a:ext cx="0" cy="0"/>
          <a:chOff x="0" y="0"/>
          <a:chExt cx="0" cy="0"/>
        </a:xfrm>
      </p:grpSpPr>
      <p:sp>
        <p:nvSpPr>
          <p:cNvPr id="2" name="Text 0"/>
          <p:cNvSpPr/>
          <p:nvPr/>
        </p:nvSpPr>
        <p:spPr>
          <a:xfrm>
            <a:off x="932378" y="1131213"/>
            <a:ext cx="6559510" cy="693777"/>
          </a:xfrm>
          <a:prstGeom prst="rect">
            <a:avLst/>
          </a:prstGeom>
          <a:noFill/>
          <a:ln/>
        </p:spPr>
        <p:txBody>
          <a:bodyPr wrap="none" lIns="0" tIns="0" rIns="0" bIns="0" rtlCol="0" anchor="t"/>
          <a:lstStyle/>
          <a:p>
            <a:pPr algn="l" indent="0" marL="0">
              <a:lnSpc>
                <a:spcPts val="5450"/>
              </a:lnSpc>
              <a:buNone/>
            </a:pPr>
            <a:r>
              <a:rPr lang="en-US" sz="4350" dirty="0">
                <a:solidFill>
                  <a:srgbClr val="1B1B27"/>
                </a:solidFill>
                <a:latin typeface="Raleway" pitchFamily="34" charset="0"/>
                <a:ea typeface="Raleway" pitchFamily="34" charset="-122"/>
                <a:cs typeface="Raleway" pitchFamily="34" charset="-120"/>
              </a:rPr>
              <a:t>From Fantasy to Causality</a:t>
            </a:r>
            <a:endParaRPr lang="en-US" sz="4350" dirty="0"/>
          </a:p>
        </p:txBody>
      </p:sp>
      <p:pic>
        <p:nvPicPr>
          <p:cNvPr id="3" name="Image 0" descr="preencoded.png">    </p:cNvPr>
          <p:cNvPicPr>
            <a:picLocks noChangeAspect="1"/>
          </p:cNvPicPr>
          <p:nvPr/>
        </p:nvPicPr>
        <p:blipFill>
          <a:blip r:embed="rId1"/>
          <a:stretch>
            <a:fillRect/>
          </a:stretch>
        </p:blipFill>
        <p:spPr>
          <a:xfrm>
            <a:off x="932378" y="2524244"/>
            <a:ext cx="8070175" cy="4274463"/>
          </a:xfrm>
          <a:prstGeom prst="rect">
            <a:avLst/>
          </a:prstGeom>
        </p:spPr>
      </p:pic>
      <p:sp>
        <p:nvSpPr>
          <p:cNvPr id="4" name="Text 1"/>
          <p:cNvSpPr/>
          <p:nvPr/>
        </p:nvSpPr>
        <p:spPr>
          <a:xfrm>
            <a:off x="2040862" y="5579192"/>
            <a:ext cx="2004208" cy="207848"/>
          </a:xfrm>
          <a:prstGeom prst="rect">
            <a:avLst/>
          </a:prstGeom>
          <a:noFill/>
          <a:ln/>
        </p:spPr>
        <p:txBody>
          <a:bodyPr wrap="none" lIns="0" tIns="0" rIns="0" bIns="0" rtlCol="0" anchor="t"/>
          <a:lstStyle/>
          <a:p>
            <a:pPr algn="r" indent="0" marL="0">
              <a:lnSpc>
                <a:spcPts val="1600"/>
              </a:lnSpc>
              <a:buNone/>
            </a:pPr>
            <a:r>
              <a:rPr lang="en-US" sz="1300" dirty="0">
                <a:solidFill>
                  <a:srgbClr val="1B1B27"/>
                </a:solidFill>
                <a:latin typeface="Raleway" pitchFamily="34" charset="0"/>
                <a:ea typeface="Raleway" pitchFamily="34" charset="-122"/>
                <a:cs typeface="Raleway" pitchFamily="34" charset="-120"/>
              </a:rPr>
              <a:t>Fantasizing about success</a:t>
            </a:r>
            <a:endParaRPr lang="en-US" sz="1300" dirty="0"/>
          </a:p>
        </p:txBody>
      </p:sp>
      <p:sp>
        <p:nvSpPr>
          <p:cNvPr id="5" name="Text 2"/>
          <p:cNvSpPr/>
          <p:nvPr/>
        </p:nvSpPr>
        <p:spPr>
          <a:xfrm>
            <a:off x="1907839" y="5857986"/>
            <a:ext cx="2137231" cy="399068"/>
          </a:xfrm>
          <a:prstGeom prst="rect">
            <a:avLst/>
          </a:prstGeom>
          <a:noFill/>
          <a:ln/>
        </p:spPr>
        <p:txBody>
          <a:bodyPr wrap="square" lIns="0" tIns="0" rIns="0" bIns="0" rtlCol="0" anchor="t"/>
          <a:lstStyle/>
          <a:p>
            <a:pPr algn="r" indent="0" marL="0">
              <a:lnSpc>
                <a:spcPts val="1550"/>
              </a:lnSpc>
              <a:buNone/>
            </a:pPr>
            <a:r>
              <a:rPr lang="en-US" sz="1250" dirty="0">
                <a:solidFill>
                  <a:srgbClr val="3C3939"/>
                </a:solidFill>
                <a:latin typeface="Roboto" pitchFamily="34" charset="0"/>
                <a:ea typeface="Roboto" pitchFamily="34" charset="-122"/>
                <a:cs typeface="Roboto" pitchFamily="34" charset="-120"/>
              </a:rPr>
              <a:t>Dreaming outcomes without asking why.</a:t>
            </a:r>
            <a:endParaRPr lang="en-US" sz="1250" dirty="0"/>
          </a:p>
        </p:txBody>
      </p:sp>
      <p:sp>
        <p:nvSpPr>
          <p:cNvPr id="6" name="Text 3"/>
          <p:cNvSpPr/>
          <p:nvPr/>
        </p:nvSpPr>
        <p:spPr>
          <a:xfrm>
            <a:off x="1560872" y="3065619"/>
            <a:ext cx="1703799" cy="207848"/>
          </a:xfrm>
          <a:prstGeom prst="rect">
            <a:avLst/>
          </a:prstGeom>
          <a:noFill/>
          <a:ln/>
        </p:spPr>
        <p:txBody>
          <a:bodyPr wrap="none" lIns="0" tIns="0" rIns="0" bIns="0" rtlCol="0" anchor="t"/>
          <a:lstStyle/>
          <a:p>
            <a:pPr algn="r" indent="0" marL="0">
              <a:lnSpc>
                <a:spcPts val="1600"/>
              </a:lnSpc>
              <a:buNone/>
            </a:pPr>
            <a:r>
              <a:rPr lang="en-US" sz="1300" dirty="0">
                <a:solidFill>
                  <a:srgbClr val="1B1B27"/>
                </a:solidFill>
                <a:latin typeface="Raleway" pitchFamily="34" charset="0"/>
                <a:ea typeface="Raleway" pitchFamily="34" charset="-122"/>
                <a:cs typeface="Raleway" pitchFamily="34" charset="-120"/>
              </a:rPr>
              <a:t>Question assumptions</a:t>
            </a:r>
            <a:endParaRPr lang="en-US" sz="1300" dirty="0"/>
          </a:p>
        </p:txBody>
      </p:sp>
      <p:sp>
        <p:nvSpPr>
          <p:cNvPr id="7" name="Text 4"/>
          <p:cNvSpPr/>
          <p:nvPr/>
        </p:nvSpPr>
        <p:spPr>
          <a:xfrm>
            <a:off x="1127440" y="3344412"/>
            <a:ext cx="2137231" cy="399068"/>
          </a:xfrm>
          <a:prstGeom prst="rect">
            <a:avLst/>
          </a:prstGeom>
          <a:noFill/>
          <a:ln/>
        </p:spPr>
        <p:txBody>
          <a:bodyPr wrap="square" lIns="0" tIns="0" rIns="0" bIns="0" rtlCol="0" anchor="t"/>
          <a:lstStyle/>
          <a:p>
            <a:pPr algn="r" indent="0" marL="0">
              <a:lnSpc>
                <a:spcPts val="1550"/>
              </a:lnSpc>
              <a:buNone/>
            </a:pPr>
            <a:r>
              <a:rPr lang="en-US" sz="1250" dirty="0">
                <a:solidFill>
                  <a:srgbClr val="3C3939"/>
                </a:solidFill>
                <a:latin typeface="Roboto" pitchFamily="34" charset="0"/>
                <a:ea typeface="Roboto" pitchFamily="34" charset="-122"/>
                <a:cs typeface="Roboto" pitchFamily="34" charset="-120"/>
              </a:rPr>
              <a:t>Identify beliefs that support the fantasy.</a:t>
            </a:r>
            <a:endParaRPr lang="en-US" sz="1250" dirty="0"/>
          </a:p>
        </p:txBody>
      </p:sp>
      <p:sp>
        <p:nvSpPr>
          <p:cNvPr id="8" name="Text 5"/>
          <p:cNvSpPr/>
          <p:nvPr/>
        </p:nvSpPr>
        <p:spPr>
          <a:xfrm>
            <a:off x="5916255" y="3065619"/>
            <a:ext cx="1662783" cy="207848"/>
          </a:xfrm>
          <a:prstGeom prst="rect">
            <a:avLst/>
          </a:prstGeom>
          <a:noFill/>
          <a:ln/>
        </p:spPr>
        <p:txBody>
          <a:bodyPr wrap="none" lIns="0" tIns="0" rIns="0" bIns="0" rtlCol="0" anchor="t"/>
          <a:lstStyle/>
          <a:p>
            <a:pPr algn="l" indent="0" marL="0">
              <a:lnSpc>
                <a:spcPts val="1600"/>
              </a:lnSpc>
              <a:buNone/>
            </a:pPr>
            <a:r>
              <a:rPr lang="en-US" sz="1300" dirty="0">
                <a:solidFill>
                  <a:srgbClr val="1B1B27"/>
                </a:solidFill>
                <a:latin typeface="Raleway" pitchFamily="34" charset="0"/>
                <a:ea typeface="Raleway" pitchFamily="34" charset="-122"/>
                <a:cs typeface="Raleway" pitchFamily="34" charset="-120"/>
              </a:rPr>
              <a:t>Gather evidence</a:t>
            </a:r>
            <a:endParaRPr lang="en-US" sz="1300" dirty="0"/>
          </a:p>
        </p:txBody>
      </p:sp>
      <p:sp>
        <p:nvSpPr>
          <p:cNvPr id="9" name="Text 6"/>
          <p:cNvSpPr/>
          <p:nvPr/>
        </p:nvSpPr>
        <p:spPr>
          <a:xfrm>
            <a:off x="5916255" y="3344412"/>
            <a:ext cx="2137231" cy="399068"/>
          </a:xfrm>
          <a:prstGeom prst="rect">
            <a:avLst/>
          </a:prstGeom>
          <a:noFill/>
          <a:ln/>
        </p:spPr>
        <p:txBody>
          <a:bodyPr wrap="square" lIns="0" tIns="0" rIns="0" bIns="0" rtlCol="0" anchor="t"/>
          <a:lstStyle/>
          <a:p>
            <a:pPr algn="l" indent="0" marL="0">
              <a:lnSpc>
                <a:spcPts val="1550"/>
              </a:lnSpc>
              <a:buNone/>
            </a:pPr>
            <a:r>
              <a:rPr lang="en-US" sz="1250" dirty="0">
                <a:solidFill>
                  <a:srgbClr val="3C3939"/>
                </a:solidFill>
                <a:latin typeface="Roboto" pitchFamily="34" charset="0"/>
                <a:ea typeface="Roboto" pitchFamily="34" charset="-122"/>
                <a:cs typeface="Roboto" pitchFamily="34" charset="-120"/>
              </a:rPr>
              <a:t>Collect data on actions and results.</a:t>
            </a:r>
            <a:endParaRPr lang="en-US" sz="1250" dirty="0"/>
          </a:p>
        </p:txBody>
      </p:sp>
      <p:sp>
        <p:nvSpPr>
          <p:cNvPr id="10" name="Text 7"/>
          <p:cNvSpPr/>
          <p:nvPr/>
        </p:nvSpPr>
        <p:spPr>
          <a:xfrm>
            <a:off x="6670050" y="5579331"/>
            <a:ext cx="1662783" cy="207848"/>
          </a:xfrm>
          <a:prstGeom prst="rect">
            <a:avLst/>
          </a:prstGeom>
          <a:noFill/>
          <a:ln/>
        </p:spPr>
        <p:txBody>
          <a:bodyPr wrap="none" lIns="0" tIns="0" rIns="0" bIns="0" rtlCol="0" anchor="t"/>
          <a:lstStyle/>
          <a:p>
            <a:pPr algn="l" indent="0" marL="0">
              <a:lnSpc>
                <a:spcPts val="1600"/>
              </a:lnSpc>
              <a:buNone/>
            </a:pPr>
            <a:r>
              <a:rPr lang="en-US" sz="1300" dirty="0">
                <a:solidFill>
                  <a:srgbClr val="1B1B27"/>
                </a:solidFill>
                <a:latin typeface="Raleway" pitchFamily="34" charset="0"/>
                <a:ea typeface="Raleway" pitchFamily="34" charset="-122"/>
                <a:cs typeface="Raleway" pitchFamily="34" charset="-120"/>
              </a:rPr>
              <a:t>Audit causality</a:t>
            </a:r>
            <a:endParaRPr lang="en-US" sz="1300" dirty="0"/>
          </a:p>
        </p:txBody>
      </p:sp>
      <p:sp>
        <p:nvSpPr>
          <p:cNvPr id="11" name="Text 8"/>
          <p:cNvSpPr/>
          <p:nvPr/>
        </p:nvSpPr>
        <p:spPr>
          <a:xfrm>
            <a:off x="6670050" y="5858124"/>
            <a:ext cx="2137231" cy="399068"/>
          </a:xfrm>
          <a:prstGeom prst="rect">
            <a:avLst/>
          </a:prstGeom>
          <a:noFill/>
          <a:ln/>
        </p:spPr>
        <p:txBody>
          <a:bodyPr wrap="square" lIns="0" tIns="0" rIns="0" bIns="0" rtlCol="0" anchor="t"/>
          <a:lstStyle/>
          <a:p>
            <a:pPr algn="l" indent="0" marL="0">
              <a:lnSpc>
                <a:spcPts val="1550"/>
              </a:lnSpc>
              <a:buNone/>
            </a:pPr>
            <a:r>
              <a:rPr lang="en-US" sz="1250" dirty="0">
                <a:solidFill>
                  <a:srgbClr val="3C3939"/>
                </a:solidFill>
                <a:latin typeface="Roboto" pitchFamily="34" charset="0"/>
                <a:ea typeface="Roboto" pitchFamily="34" charset="-122"/>
                <a:cs typeface="Roboto" pitchFamily="34" charset="-120"/>
              </a:rPr>
              <a:t>Trace effects back to specific causes.</a:t>
            </a:r>
            <a:endParaRPr lang="en-US" sz="1250" dirty="0"/>
          </a:p>
        </p:txBody>
      </p:sp>
      <p:sp>
        <p:nvSpPr>
          <p:cNvPr id="12" name="Text 9"/>
          <p:cNvSpPr/>
          <p:nvPr/>
        </p:nvSpPr>
        <p:spPr>
          <a:xfrm>
            <a:off x="9660017" y="2934891"/>
            <a:ext cx="3330059" cy="416243"/>
          </a:xfrm>
          <a:prstGeom prst="rect">
            <a:avLst/>
          </a:prstGeom>
          <a:noFill/>
          <a:ln/>
        </p:spPr>
        <p:txBody>
          <a:bodyPr wrap="none" lIns="0" tIns="0" rIns="0" bIns="0" rtlCol="0" anchor="t"/>
          <a:lstStyle/>
          <a:p>
            <a:pPr algn="l" indent="0" marL="0">
              <a:lnSpc>
                <a:spcPts val="3250"/>
              </a:lnSpc>
              <a:buNone/>
            </a:pPr>
            <a:r>
              <a:rPr lang="en-US" sz="2600" dirty="0">
                <a:solidFill>
                  <a:srgbClr val="1B1B27"/>
                </a:solidFill>
                <a:latin typeface="Raleway" pitchFamily="34" charset="0"/>
                <a:ea typeface="Raleway" pitchFamily="34" charset="-122"/>
                <a:cs typeface="Raleway" pitchFamily="34" charset="-120"/>
              </a:rPr>
              <a:t>Results Are Effects</a:t>
            </a:r>
            <a:endParaRPr lang="en-US" sz="2600" dirty="0"/>
          </a:p>
        </p:txBody>
      </p:sp>
      <p:sp>
        <p:nvSpPr>
          <p:cNvPr id="13" name="Text 10"/>
          <p:cNvSpPr/>
          <p:nvPr/>
        </p:nvSpPr>
        <p:spPr>
          <a:xfrm>
            <a:off x="9660017" y="3617476"/>
            <a:ext cx="4045506" cy="2131219"/>
          </a:xfrm>
          <a:prstGeom prst="rect">
            <a:avLst/>
          </a:prstGeom>
          <a:noFill/>
          <a:ln/>
        </p:spPr>
        <p:txBody>
          <a:bodyPr wrap="square" lIns="0" tIns="0" rIns="0" bIns="0" rtlCol="0" anchor="t"/>
          <a:lstStyle/>
          <a:p>
            <a:pPr algn="l" indent="0" marL="0">
              <a:lnSpc>
                <a:spcPts val="3350"/>
              </a:lnSpc>
              <a:buNone/>
            </a:pPr>
            <a:r>
              <a:rPr lang="en-US" sz="2050" dirty="0">
                <a:solidFill>
                  <a:srgbClr val="3C3939"/>
                </a:solidFill>
                <a:latin typeface="Roboto" pitchFamily="34" charset="0"/>
                <a:ea typeface="Roboto" pitchFamily="34" charset="-122"/>
                <a:cs typeface="Roboto" pitchFamily="34" charset="-120"/>
              </a:rPr>
              <a:t>Every effect has a cause. Reverse engineering is the discipline of identifying those causes and taking absolute ownership of them.</a:t>
            </a:r>
            <a:endParaRPr lang="en-US" sz="2050" dirty="0"/>
          </a:p>
        </p:txBody>
      </p:sp>
      <p:sp>
        <p:nvSpPr>
          <p:cNvPr id="14" name="Text 11"/>
          <p:cNvSpPr/>
          <p:nvPr/>
        </p:nvSpPr>
        <p:spPr>
          <a:xfrm>
            <a:off x="9660017" y="5988368"/>
            <a:ext cx="4045506" cy="426244"/>
          </a:xfrm>
          <a:prstGeom prst="rect">
            <a:avLst/>
          </a:prstGeom>
          <a:noFill/>
          <a:ln/>
        </p:spPr>
        <p:txBody>
          <a:bodyPr wrap="none" lIns="0" tIns="0" rIns="0" bIns="0" rtlCol="0" anchor="t"/>
          <a:lstStyle/>
          <a:p>
            <a:pPr algn="l" indent="0" marL="0">
              <a:lnSpc>
                <a:spcPts val="3350"/>
              </a:lnSpc>
              <a:buNone/>
            </a:pPr>
            <a:r>
              <a:rPr lang="en-US" sz="2050" dirty="0">
                <a:solidFill>
                  <a:srgbClr val="3C3939"/>
                </a:solidFill>
                <a:latin typeface="Roboto" pitchFamily="34" charset="0"/>
                <a:ea typeface="Roboto" pitchFamily="34" charset="-122"/>
                <a:cs typeface="Roboto" pitchFamily="34" charset="-120"/>
              </a:rPr>
              <a:t>Stop dreaming. Start auditing.</a:t>
            </a:r>
            <a:endParaRPr lang="en-US" sz="205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0" y="0"/>
            <a:ext cx="14630400" cy="2997041"/>
          </a:xfrm>
          <a:prstGeom prst="rect">
            <a:avLst/>
          </a:prstGeom>
        </p:spPr>
      </p:pic>
      <p:sp>
        <p:nvSpPr>
          <p:cNvPr id="3" name="Shape 0"/>
          <p:cNvSpPr/>
          <p:nvPr/>
        </p:nvSpPr>
        <p:spPr>
          <a:xfrm>
            <a:off x="932378" y="3742492"/>
            <a:ext cx="1176099" cy="435293"/>
          </a:xfrm>
          <a:prstGeom prst="roundRect">
            <a:avLst>
              <a:gd name="adj" fmla="val 18508"/>
            </a:avLst>
          </a:prstGeom>
          <a:solidFill>
            <a:srgbClr val="E1E1EA"/>
          </a:solidFill>
          <a:ln/>
        </p:spPr>
      </p:sp>
      <p:pic>
        <p:nvPicPr>
          <p:cNvPr id="4" name="Image 1" descr="preencoded.png">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76206" y="3864173"/>
            <a:ext cx="191810" cy="191810"/>
          </a:xfrm>
          <a:prstGeom prst="rect">
            <a:avLst/>
          </a:prstGeom>
        </p:spPr>
      </p:pic>
      <p:sp>
        <p:nvSpPr>
          <p:cNvPr id="5" name="Text 1"/>
          <p:cNvSpPr/>
          <p:nvPr/>
        </p:nvSpPr>
        <p:spPr>
          <a:xfrm>
            <a:off x="1363861" y="3814405"/>
            <a:ext cx="600789" cy="291465"/>
          </a:xfrm>
          <a:prstGeom prst="rect">
            <a:avLst/>
          </a:prstGeom>
          <a:noFill/>
          <a:ln/>
        </p:spPr>
        <p:txBody>
          <a:bodyPr wrap="none" lIns="0" tIns="0" rIns="0" bIns="0" rtlCol="0" anchor="t"/>
          <a:lstStyle/>
          <a:p>
            <a:pPr algn="l" indent="0" marL="0">
              <a:lnSpc>
                <a:spcPts val="2250"/>
              </a:lnSpc>
              <a:buNone/>
            </a:pPr>
            <a:r>
              <a:rPr lang="en-US" sz="1500" dirty="0">
                <a:solidFill>
                  <a:srgbClr val="3C3939"/>
                </a:solidFill>
                <a:latin typeface="Roboto" pitchFamily="34" charset="0"/>
                <a:ea typeface="Roboto" pitchFamily="34" charset="-122"/>
                <a:cs typeface="Roboto" pitchFamily="34" charset="-120"/>
              </a:rPr>
              <a:t>FOCUS</a:t>
            </a:r>
            <a:endParaRPr lang="en-US" sz="1500" dirty="0"/>
          </a:p>
        </p:txBody>
      </p:sp>
      <p:sp>
        <p:nvSpPr>
          <p:cNvPr id="6" name="Text 2"/>
          <p:cNvSpPr/>
          <p:nvPr/>
        </p:nvSpPr>
        <p:spPr>
          <a:xfrm>
            <a:off x="932378" y="4263985"/>
            <a:ext cx="5853351" cy="624245"/>
          </a:xfrm>
          <a:prstGeom prst="rect">
            <a:avLst/>
          </a:prstGeom>
          <a:noFill/>
          <a:ln/>
        </p:spPr>
        <p:txBody>
          <a:bodyPr wrap="none" lIns="0" tIns="0" rIns="0" bIns="0" rtlCol="0" anchor="t"/>
          <a:lstStyle/>
          <a:p>
            <a:pPr algn="l" indent="0" marL="0">
              <a:lnSpc>
                <a:spcPts val="4900"/>
              </a:lnSpc>
              <a:buNone/>
            </a:pPr>
            <a:r>
              <a:rPr lang="en-US" sz="3900" dirty="0">
                <a:solidFill>
                  <a:srgbClr val="1B1B27"/>
                </a:solidFill>
                <a:latin typeface="Raleway" pitchFamily="34" charset="0"/>
                <a:ea typeface="Raleway" pitchFamily="34" charset="-122"/>
                <a:cs typeface="Raleway" pitchFamily="34" charset="-120"/>
              </a:rPr>
              <a:t>Controllable Actions Only</a:t>
            </a:r>
            <a:endParaRPr lang="en-US" sz="3900" dirty="0"/>
          </a:p>
        </p:txBody>
      </p:sp>
      <p:sp>
        <p:nvSpPr>
          <p:cNvPr id="7" name="Shape 3"/>
          <p:cNvSpPr/>
          <p:nvPr/>
        </p:nvSpPr>
        <p:spPr>
          <a:xfrm>
            <a:off x="932378" y="5211842"/>
            <a:ext cx="6274951" cy="1665089"/>
          </a:xfrm>
          <a:prstGeom prst="roundRect">
            <a:avLst>
              <a:gd name="adj" fmla="val 6048"/>
            </a:avLst>
          </a:prstGeom>
          <a:solidFill>
            <a:srgbClr val="E1E1EA"/>
          </a:solidFill>
          <a:ln w="7620">
            <a:solidFill>
              <a:srgbClr val="C7C7D0"/>
            </a:solidFill>
            <a:prstDash val="solid"/>
          </a:ln>
        </p:spPr>
      </p:sp>
      <p:sp>
        <p:nvSpPr>
          <p:cNvPr id="8" name="Text 4"/>
          <p:cNvSpPr/>
          <p:nvPr/>
        </p:nvSpPr>
        <p:spPr>
          <a:xfrm>
            <a:off x="1179671" y="5459135"/>
            <a:ext cx="2497574" cy="312182"/>
          </a:xfrm>
          <a:prstGeom prst="rect">
            <a:avLst/>
          </a:prstGeom>
          <a:noFill/>
          <a:ln/>
        </p:spPr>
        <p:txBody>
          <a:bodyPr wrap="none" lIns="0" tIns="0" rIns="0" bIns="0" rtlCol="0" anchor="t"/>
          <a:lstStyle/>
          <a:p>
            <a:pPr algn="l" indent="0" marL="0">
              <a:lnSpc>
                <a:spcPts val="2450"/>
              </a:lnSpc>
              <a:buNone/>
            </a:pPr>
            <a:r>
              <a:rPr lang="en-US" sz="1950" dirty="0">
                <a:solidFill>
                  <a:srgbClr val="3C3939"/>
                </a:solidFill>
                <a:latin typeface="Raleway" pitchFamily="34" charset="0"/>
                <a:ea typeface="Raleway" pitchFamily="34" charset="-122"/>
                <a:cs typeface="Raleway" pitchFamily="34" charset="-120"/>
              </a:rPr>
              <a:t>External Outcomes</a:t>
            </a:r>
            <a:endParaRPr lang="en-US" sz="1950" dirty="0"/>
          </a:p>
        </p:txBody>
      </p:sp>
      <p:sp>
        <p:nvSpPr>
          <p:cNvPr id="9" name="Text 5"/>
          <p:cNvSpPr/>
          <p:nvPr/>
        </p:nvSpPr>
        <p:spPr>
          <a:xfrm>
            <a:off x="1179671" y="5900738"/>
            <a:ext cx="5780365" cy="728901"/>
          </a:xfrm>
          <a:prstGeom prst="rect">
            <a:avLst/>
          </a:prstGeom>
          <a:noFill/>
          <a:ln/>
        </p:spPr>
        <p:txBody>
          <a:bodyPr wrap="square" lIns="0" tIns="0" rIns="0" bIns="0" rtlCol="0" anchor="t"/>
          <a:lstStyle/>
          <a:p>
            <a:pPr algn="l" indent="0" marL="0">
              <a:lnSpc>
                <a:spcPts val="2850"/>
              </a:lnSpc>
              <a:buNone/>
            </a:pPr>
            <a:r>
              <a:rPr lang="en-US" sz="1850" dirty="0">
                <a:solidFill>
                  <a:srgbClr val="3C3939"/>
                </a:solidFill>
                <a:latin typeface="Roboto" pitchFamily="34" charset="0"/>
                <a:ea typeface="Roboto" pitchFamily="34" charset="-122"/>
                <a:cs typeface="Roboto" pitchFamily="34" charset="-120"/>
              </a:rPr>
              <a:t>"Publishing a book" depends on publishers, market conditions, timing</a:t>
            </a:r>
            <a:endParaRPr lang="en-US" sz="1850" dirty="0"/>
          </a:p>
        </p:txBody>
      </p:sp>
      <p:sp>
        <p:nvSpPr>
          <p:cNvPr id="10" name="Shape 6"/>
          <p:cNvSpPr/>
          <p:nvPr/>
        </p:nvSpPr>
        <p:spPr>
          <a:xfrm>
            <a:off x="7423071" y="5211842"/>
            <a:ext cx="6274951" cy="1665089"/>
          </a:xfrm>
          <a:prstGeom prst="roundRect">
            <a:avLst>
              <a:gd name="adj" fmla="val 6048"/>
            </a:avLst>
          </a:prstGeom>
          <a:solidFill>
            <a:srgbClr val="E1E1EA"/>
          </a:solidFill>
          <a:ln w="7620">
            <a:solidFill>
              <a:srgbClr val="C7C7D0"/>
            </a:solidFill>
            <a:prstDash val="solid"/>
          </a:ln>
        </p:spPr>
      </p:sp>
      <p:sp>
        <p:nvSpPr>
          <p:cNvPr id="11" name="Text 7"/>
          <p:cNvSpPr/>
          <p:nvPr/>
        </p:nvSpPr>
        <p:spPr>
          <a:xfrm>
            <a:off x="7670363" y="5459135"/>
            <a:ext cx="2497574" cy="312182"/>
          </a:xfrm>
          <a:prstGeom prst="rect">
            <a:avLst/>
          </a:prstGeom>
          <a:noFill/>
          <a:ln/>
        </p:spPr>
        <p:txBody>
          <a:bodyPr wrap="none" lIns="0" tIns="0" rIns="0" bIns="0" rtlCol="0" anchor="t"/>
          <a:lstStyle/>
          <a:p>
            <a:pPr algn="l" indent="0" marL="0">
              <a:lnSpc>
                <a:spcPts val="2450"/>
              </a:lnSpc>
              <a:buNone/>
            </a:pPr>
            <a:r>
              <a:rPr lang="en-US" sz="1950" dirty="0">
                <a:solidFill>
                  <a:srgbClr val="3C3939"/>
                </a:solidFill>
                <a:latin typeface="Raleway" pitchFamily="34" charset="0"/>
                <a:ea typeface="Raleway" pitchFamily="34" charset="-122"/>
                <a:cs typeface="Raleway" pitchFamily="34" charset="-120"/>
              </a:rPr>
              <a:t>Controllable Actions</a:t>
            </a:r>
            <a:endParaRPr lang="en-US" sz="1950" dirty="0"/>
          </a:p>
        </p:txBody>
      </p:sp>
      <p:sp>
        <p:nvSpPr>
          <p:cNvPr id="12" name="Text 8"/>
          <p:cNvSpPr/>
          <p:nvPr/>
        </p:nvSpPr>
        <p:spPr>
          <a:xfrm>
            <a:off x="7670363" y="5900738"/>
            <a:ext cx="5780365" cy="364450"/>
          </a:xfrm>
          <a:prstGeom prst="rect">
            <a:avLst/>
          </a:prstGeom>
          <a:noFill/>
          <a:ln/>
        </p:spPr>
        <p:txBody>
          <a:bodyPr wrap="none" lIns="0" tIns="0" rIns="0" bIns="0" rtlCol="0" anchor="t"/>
          <a:lstStyle/>
          <a:p>
            <a:pPr algn="l" indent="0" marL="0">
              <a:lnSpc>
                <a:spcPts val="2850"/>
              </a:lnSpc>
              <a:buNone/>
            </a:pPr>
            <a:r>
              <a:rPr lang="en-US" sz="1850" dirty="0">
                <a:solidFill>
                  <a:srgbClr val="3C3939"/>
                </a:solidFill>
                <a:latin typeface="Roboto" pitchFamily="34" charset="0"/>
                <a:ea typeface="Roboto" pitchFamily="34" charset="-122"/>
                <a:cs typeface="Roboto" pitchFamily="34" charset="-120"/>
              </a:rPr>
              <a:t>"Writing 500 words daily" is entirely within your power</a:t>
            </a:r>
            <a:endParaRPr lang="en-US" sz="1850" dirty="0"/>
          </a:p>
        </p:txBody>
      </p:sp>
      <p:sp>
        <p:nvSpPr>
          <p:cNvPr id="13" name="Text 9"/>
          <p:cNvSpPr/>
          <p:nvPr/>
        </p:nvSpPr>
        <p:spPr>
          <a:xfrm>
            <a:off x="932378" y="7119580"/>
            <a:ext cx="12765643" cy="364450"/>
          </a:xfrm>
          <a:prstGeom prst="rect">
            <a:avLst/>
          </a:prstGeom>
          <a:noFill/>
          <a:ln/>
        </p:spPr>
        <p:txBody>
          <a:bodyPr wrap="none" lIns="0" tIns="0" rIns="0" bIns="0" rtlCol="0" anchor="t"/>
          <a:lstStyle/>
          <a:p>
            <a:pPr algn="l" indent="0" marL="0">
              <a:lnSpc>
                <a:spcPts val="2850"/>
              </a:lnSpc>
              <a:buNone/>
            </a:pPr>
            <a:r>
              <a:rPr lang="en-US" sz="1850" dirty="0">
                <a:solidFill>
                  <a:srgbClr val="3C3939"/>
                </a:solidFill>
                <a:latin typeface="Roboto" pitchFamily="34" charset="0"/>
                <a:ea typeface="Roboto" pitchFamily="34" charset="-122"/>
                <a:cs typeface="Roboto" pitchFamily="34" charset="-120"/>
              </a:rPr>
              <a:t>By focusing on the ordinary actions you control, you produce extraordinary results.</a:t>
            </a:r>
            <a:endParaRPr lang="en-US" sz="185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spTree>
      <p:nvGrpSpPr>
        <p:cNvPr id="1" name=""/>
        <p:cNvGrpSpPr/>
        <p:nvPr/>
      </p:nvGrpSpPr>
      <p:grpSpPr>
        <a:xfrm>
          <a:off x="0" y="0"/>
          <a:ext cx="0" cy="0"/>
          <a:chOff x="0" y="0"/>
          <a:chExt cx="0" cy="0"/>
        </a:xfrm>
      </p:grpSpPr>
      <p:sp>
        <p:nvSpPr>
          <p:cNvPr id="2" name="Text 0"/>
          <p:cNvSpPr/>
          <p:nvPr/>
        </p:nvSpPr>
        <p:spPr>
          <a:xfrm>
            <a:off x="932378" y="1266468"/>
            <a:ext cx="5550218" cy="693777"/>
          </a:xfrm>
          <a:prstGeom prst="rect">
            <a:avLst/>
          </a:prstGeom>
          <a:noFill/>
          <a:ln/>
        </p:spPr>
        <p:txBody>
          <a:bodyPr wrap="none" lIns="0" tIns="0" rIns="0" bIns="0" rtlCol="0" anchor="t"/>
          <a:lstStyle/>
          <a:p>
            <a:pPr algn="l" indent="0" marL="0">
              <a:lnSpc>
                <a:spcPts val="5450"/>
              </a:lnSpc>
              <a:buNone/>
            </a:pPr>
            <a:r>
              <a:rPr lang="en-US" sz="4350" dirty="0">
                <a:solidFill>
                  <a:srgbClr val="1B1B27"/>
                </a:solidFill>
                <a:latin typeface="Raleway" pitchFamily="34" charset="0"/>
                <a:ea typeface="Raleway" pitchFamily="34" charset="-122"/>
                <a:cs typeface="Raleway" pitchFamily="34" charset="-120"/>
              </a:rPr>
              <a:t>Goals vs. Behaviors</a:t>
            </a:r>
            <a:endParaRPr lang="en-US" sz="4350" dirty="0"/>
          </a:p>
        </p:txBody>
      </p:sp>
      <p:sp>
        <p:nvSpPr>
          <p:cNvPr id="3" name="Shape 1"/>
          <p:cNvSpPr/>
          <p:nvPr/>
        </p:nvSpPr>
        <p:spPr>
          <a:xfrm>
            <a:off x="740569" y="2359819"/>
            <a:ext cx="6441519" cy="4603313"/>
          </a:xfrm>
          <a:prstGeom prst="roundRect">
            <a:avLst>
              <a:gd name="adj" fmla="val 4167"/>
            </a:avLst>
          </a:prstGeom>
          <a:solidFill>
            <a:srgbClr val="1B1B27">
              <a:alpha val="95000"/>
            </a:srgbClr>
          </a:solidFill>
          <a:ln/>
        </p:spPr>
      </p:sp>
      <p:sp>
        <p:nvSpPr>
          <p:cNvPr id="4" name="Text 2"/>
          <p:cNvSpPr/>
          <p:nvPr/>
        </p:nvSpPr>
        <p:spPr>
          <a:xfrm>
            <a:off x="1006912" y="2626162"/>
            <a:ext cx="3417570" cy="416243"/>
          </a:xfrm>
          <a:prstGeom prst="rect">
            <a:avLst/>
          </a:prstGeom>
          <a:noFill/>
          <a:ln/>
        </p:spPr>
        <p:txBody>
          <a:bodyPr wrap="none" lIns="0" tIns="0" rIns="0" bIns="0" rtlCol="0" anchor="t"/>
          <a:lstStyle/>
          <a:p>
            <a:pPr algn="l" indent="0" marL="0">
              <a:lnSpc>
                <a:spcPts val="3250"/>
              </a:lnSpc>
              <a:buNone/>
            </a:pPr>
            <a:r>
              <a:rPr lang="en-US" sz="2600" dirty="0">
                <a:solidFill>
                  <a:srgbClr val="FFFFFF"/>
                </a:solidFill>
                <a:latin typeface="Raleway" pitchFamily="34" charset="0"/>
                <a:ea typeface="Raleway" pitchFamily="34" charset="-122"/>
                <a:cs typeface="Raleway" pitchFamily="34" charset="-120"/>
              </a:rPr>
              <a:t>The Critical Distinction</a:t>
            </a:r>
            <a:endParaRPr lang="en-US" sz="2600" dirty="0"/>
          </a:p>
        </p:txBody>
      </p:sp>
      <p:sp>
        <p:nvSpPr>
          <p:cNvPr id="5" name="Text 3"/>
          <p:cNvSpPr/>
          <p:nvPr/>
        </p:nvSpPr>
        <p:spPr>
          <a:xfrm>
            <a:off x="1006912" y="3308747"/>
            <a:ext cx="5908834" cy="852488"/>
          </a:xfrm>
          <a:prstGeom prst="rect">
            <a:avLst/>
          </a:prstGeom>
          <a:noFill/>
          <a:ln/>
        </p:spPr>
        <p:txBody>
          <a:bodyPr wrap="square" lIns="0" tIns="0" rIns="0" bIns="0" rtlCol="0" anchor="t"/>
          <a:lstStyle/>
          <a:p>
            <a:pPr algn="l" indent="0" marL="0">
              <a:lnSpc>
                <a:spcPts val="3350"/>
              </a:lnSpc>
              <a:buNone/>
            </a:pPr>
            <a:r>
              <a:rPr lang="en-US" sz="2050" dirty="0">
                <a:solidFill>
                  <a:srgbClr val="FFFFFF"/>
                </a:solidFill>
                <a:latin typeface="Roboto" pitchFamily="34" charset="0"/>
                <a:ea typeface="Roboto" pitchFamily="34" charset="-122"/>
                <a:cs typeface="Roboto" pitchFamily="34" charset="-120"/>
              </a:rPr>
              <a:t>Goals describe the destination. Behaviors describe the process.</a:t>
            </a:r>
            <a:endParaRPr lang="en-US" sz="2050" dirty="0"/>
          </a:p>
        </p:txBody>
      </p:sp>
      <p:sp>
        <p:nvSpPr>
          <p:cNvPr id="6" name="Shape 4"/>
          <p:cNvSpPr/>
          <p:nvPr/>
        </p:nvSpPr>
        <p:spPr>
          <a:xfrm>
            <a:off x="7647742" y="2659499"/>
            <a:ext cx="2895719" cy="2911792"/>
          </a:xfrm>
          <a:prstGeom prst="roundRect">
            <a:avLst>
              <a:gd name="adj" fmla="val 3864"/>
            </a:avLst>
          </a:prstGeom>
          <a:solidFill>
            <a:srgbClr val="FFFFFF">
              <a:alpha val="95000"/>
            </a:srgbClr>
          </a:solidFill>
          <a:ln w="30480">
            <a:solidFill>
              <a:srgbClr val="C7C7D0"/>
            </a:solidFill>
            <a:prstDash val="solid"/>
          </a:ln>
        </p:spPr>
      </p:sp>
      <p:sp>
        <p:nvSpPr>
          <p:cNvPr id="7" name="Text 5"/>
          <p:cNvSpPr/>
          <p:nvPr/>
        </p:nvSpPr>
        <p:spPr>
          <a:xfrm>
            <a:off x="7944564" y="2956322"/>
            <a:ext cx="2302073" cy="346829"/>
          </a:xfrm>
          <a:prstGeom prst="rect">
            <a:avLst/>
          </a:prstGeom>
          <a:noFill/>
          <a:ln/>
        </p:spPr>
        <p:txBody>
          <a:bodyPr wrap="none" lIns="0" tIns="0" rIns="0" bIns="0" rtlCol="0" anchor="t"/>
          <a:lstStyle/>
          <a:p>
            <a:pPr algn="l" indent="0" marL="0">
              <a:lnSpc>
                <a:spcPts val="2700"/>
              </a:lnSpc>
              <a:buNone/>
            </a:pPr>
            <a:r>
              <a:rPr lang="en-US" sz="2150" dirty="0">
                <a:solidFill>
                  <a:srgbClr val="3C3939"/>
                </a:solidFill>
                <a:latin typeface="Raleway" pitchFamily="34" charset="0"/>
                <a:ea typeface="Raleway" pitchFamily="34" charset="-122"/>
                <a:cs typeface="Raleway" pitchFamily="34" charset="-120"/>
              </a:rPr>
              <a:t>Goals</a:t>
            </a:r>
            <a:endParaRPr lang="en-US" sz="2150" dirty="0"/>
          </a:p>
        </p:txBody>
      </p:sp>
      <p:sp>
        <p:nvSpPr>
          <p:cNvPr id="8" name="Text 6"/>
          <p:cNvSpPr/>
          <p:nvPr/>
        </p:nvSpPr>
        <p:spPr>
          <a:xfrm>
            <a:off x="7944564" y="3569494"/>
            <a:ext cx="2302073" cy="1704975"/>
          </a:xfrm>
          <a:prstGeom prst="rect">
            <a:avLst/>
          </a:prstGeom>
          <a:noFill/>
          <a:ln/>
        </p:spPr>
        <p:txBody>
          <a:bodyPr wrap="square" lIns="0" tIns="0" rIns="0" bIns="0" rtlCol="0" anchor="t"/>
          <a:lstStyle/>
          <a:p>
            <a:pPr algn="l" indent="0" marL="0">
              <a:lnSpc>
                <a:spcPts val="3350"/>
              </a:lnSpc>
              <a:buNone/>
            </a:pPr>
            <a:r>
              <a:rPr lang="en-US" sz="2050" dirty="0">
                <a:solidFill>
                  <a:srgbClr val="3C3939"/>
                </a:solidFill>
                <a:latin typeface="Roboto" pitchFamily="34" charset="0"/>
                <a:ea typeface="Roboto" pitchFamily="34" charset="-122"/>
                <a:cs typeface="Roboto" pitchFamily="34" charset="-120"/>
              </a:rPr>
              <a:t>Emotional, outcome-dependent, fragile on bad days</a:t>
            </a:r>
            <a:endParaRPr lang="en-US" sz="2050" dirty="0"/>
          </a:p>
        </p:txBody>
      </p:sp>
      <p:sp>
        <p:nvSpPr>
          <p:cNvPr id="9" name="Shape 7"/>
          <p:cNvSpPr/>
          <p:nvPr/>
        </p:nvSpPr>
        <p:spPr>
          <a:xfrm>
            <a:off x="10809803" y="2659499"/>
            <a:ext cx="2895838" cy="2911792"/>
          </a:xfrm>
          <a:prstGeom prst="roundRect">
            <a:avLst>
              <a:gd name="adj" fmla="val 3864"/>
            </a:avLst>
          </a:prstGeom>
          <a:solidFill>
            <a:srgbClr val="FFFFFF">
              <a:alpha val="95000"/>
            </a:srgbClr>
          </a:solidFill>
          <a:ln w="30480">
            <a:solidFill>
              <a:srgbClr val="C7C7D0"/>
            </a:solidFill>
            <a:prstDash val="solid"/>
          </a:ln>
        </p:spPr>
      </p:sp>
      <p:sp>
        <p:nvSpPr>
          <p:cNvPr id="10" name="Text 8"/>
          <p:cNvSpPr/>
          <p:nvPr/>
        </p:nvSpPr>
        <p:spPr>
          <a:xfrm>
            <a:off x="11106626" y="2956322"/>
            <a:ext cx="2302193" cy="346829"/>
          </a:xfrm>
          <a:prstGeom prst="rect">
            <a:avLst/>
          </a:prstGeom>
          <a:noFill/>
          <a:ln/>
        </p:spPr>
        <p:txBody>
          <a:bodyPr wrap="none" lIns="0" tIns="0" rIns="0" bIns="0" rtlCol="0" anchor="t"/>
          <a:lstStyle/>
          <a:p>
            <a:pPr algn="l" indent="0" marL="0">
              <a:lnSpc>
                <a:spcPts val="2700"/>
              </a:lnSpc>
              <a:buNone/>
            </a:pPr>
            <a:r>
              <a:rPr lang="en-US" sz="2150" dirty="0">
                <a:solidFill>
                  <a:srgbClr val="3C3939"/>
                </a:solidFill>
                <a:latin typeface="Raleway" pitchFamily="34" charset="0"/>
                <a:ea typeface="Raleway" pitchFamily="34" charset="-122"/>
                <a:cs typeface="Raleway" pitchFamily="34" charset="-120"/>
              </a:rPr>
              <a:t>Behaviors</a:t>
            </a:r>
            <a:endParaRPr lang="en-US" sz="2150" dirty="0"/>
          </a:p>
        </p:txBody>
      </p:sp>
      <p:sp>
        <p:nvSpPr>
          <p:cNvPr id="11" name="Text 9"/>
          <p:cNvSpPr/>
          <p:nvPr/>
        </p:nvSpPr>
        <p:spPr>
          <a:xfrm>
            <a:off x="11106626" y="3569494"/>
            <a:ext cx="2302193" cy="1704975"/>
          </a:xfrm>
          <a:prstGeom prst="rect">
            <a:avLst/>
          </a:prstGeom>
          <a:noFill/>
          <a:ln/>
        </p:spPr>
        <p:txBody>
          <a:bodyPr wrap="square" lIns="0" tIns="0" rIns="0" bIns="0" rtlCol="0" anchor="t"/>
          <a:lstStyle/>
          <a:p>
            <a:pPr algn="l" indent="0" marL="0">
              <a:lnSpc>
                <a:spcPts val="3350"/>
              </a:lnSpc>
              <a:buNone/>
            </a:pPr>
            <a:r>
              <a:rPr lang="en-US" sz="2050" dirty="0">
                <a:solidFill>
                  <a:srgbClr val="3C3939"/>
                </a:solidFill>
                <a:latin typeface="Roboto" pitchFamily="34" charset="0"/>
                <a:ea typeface="Roboto" pitchFamily="34" charset="-122"/>
                <a:cs typeface="Roboto" pitchFamily="34" charset="-120"/>
              </a:rPr>
              <a:t>Systematic, process-focused, survive emotional fluctuations</a:t>
            </a:r>
            <a:endParaRPr lang="en-US" sz="2050" dirty="0"/>
          </a:p>
        </p:txBody>
      </p:sp>
      <p:sp>
        <p:nvSpPr>
          <p:cNvPr id="12" name="Text 10"/>
          <p:cNvSpPr/>
          <p:nvPr/>
        </p:nvSpPr>
        <p:spPr>
          <a:xfrm>
            <a:off x="7647742" y="5870972"/>
            <a:ext cx="6057900" cy="852488"/>
          </a:xfrm>
          <a:prstGeom prst="rect">
            <a:avLst/>
          </a:prstGeom>
          <a:noFill/>
          <a:ln/>
        </p:spPr>
        <p:txBody>
          <a:bodyPr wrap="square" lIns="0" tIns="0" rIns="0" bIns="0" rtlCol="0" anchor="t"/>
          <a:lstStyle/>
          <a:p>
            <a:pPr algn="l" indent="0" marL="0">
              <a:lnSpc>
                <a:spcPts val="3350"/>
              </a:lnSpc>
              <a:buNone/>
            </a:pPr>
            <a:r>
              <a:rPr lang="en-US" sz="2050" dirty="0">
                <a:solidFill>
                  <a:srgbClr val="3C3939"/>
                </a:solidFill>
                <a:latin typeface="Roboto" pitchFamily="34" charset="0"/>
                <a:ea typeface="Roboto" pitchFamily="34" charset="-122"/>
                <a:cs typeface="Roboto" pitchFamily="34" charset="-120"/>
              </a:rPr>
              <a:t>An Action-First Vision Board prioritizes behaviors because they withstand your worst days.</a:t>
            </a:r>
            <a:endParaRPr lang="en-US" sz="205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spTree>
      <p:nvGrpSpPr>
        <p:cNvPr id="1" name=""/>
        <p:cNvGrpSpPr/>
        <p:nvPr/>
      </p:nvGrpSpPr>
      <p:grpSpPr>
        <a:xfrm>
          <a:off x="0" y="0"/>
          <a:ext cx="0" cy="0"/>
          <a:chOff x="0" y="0"/>
          <a:chExt cx="0" cy="0"/>
        </a:xfrm>
      </p:grpSpPr>
      <p:sp>
        <p:nvSpPr>
          <p:cNvPr id="2" name="Shape 0"/>
          <p:cNvSpPr/>
          <p:nvPr/>
        </p:nvSpPr>
        <p:spPr>
          <a:xfrm>
            <a:off x="932378" y="1248728"/>
            <a:ext cx="1666994" cy="500777"/>
          </a:xfrm>
          <a:prstGeom prst="roundRect">
            <a:avLst>
              <a:gd name="adj" fmla="val 17875"/>
            </a:avLst>
          </a:prstGeom>
          <a:solidFill>
            <a:srgbClr val="E1E1EA"/>
          </a:solidFill>
          <a:ln/>
        </p:spPr>
      </p:sp>
      <p:pic>
        <p:nvPicPr>
          <p:cNvPr id="3" name="Image 0" descr="preencoded.png">    </p:cNvPr>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092160" y="1392555"/>
            <a:ext cx="213122" cy="213122"/>
          </a:xfrm>
          <a:prstGeom prst="rect">
            <a:avLst/>
          </a:prstGeom>
        </p:spPr>
      </p:pic>
      <p:sp>
        <p:nvSpPr>
          <p:cNvPr id="4" name="Text 1"/>
          <p:cNvSpPr/>
          <p:nvPr/>
        </p:nvSpPr>
        <p:spPr>
          <a:xfrm>
            <a:off x="1411843" y="1328618"/>
            <a:ext cx="1027748" cy="340995"/>
          </a:xfrm>
          <a:prstGeom prst="rect">
            <a:avLst/>
          </a:prstGeom>
          <a:noFill/>
          <a:ln/>
        </p:spPr>
        <p:txBody>
          <a:bodyPr wrap="none" lIns="0" tIns="0" rIns="0" bIns="0" rtlCol="0" anchor="t"/>
          <a:lstStyle/>
          <a:p>
            <a:pPr algn="l" indent="0" marL="0">
              <a:lnSpc>
                <a:spcPts val="2650"/>
              </a:lnSpc>
              <a:buNone/>
            </a:pPr>
            <a:r>
              <a:rPr lang="en-US" sz="1650" dirty="0">
                <a:solidFill>
                  <a:srgbClr val="3C3939"/>
                </a:solidFill>
                <a:latin typeface="Roboto" pitchFamily="34" charset="0"/>
                <a:ea typeface="Roboto" pitchFamily="34" charset="-122"/>
                <a:cs typeface="Roboto" pitchFamily="34" charset="-120"/>
              </a:rPr>
              <a:t>LEVERAGE</a:t>
            </a:r>
            <a:endParaRPr lang="en-US" sz="1650" dirty="0"/>
          </a:p>
        </p:txBody>
      </p:sp>
      <p:sp>
        <p:nvSpPr>
          <p:cNvPr id="5" name="Text 2"/>
          <p:cNvSpPr/>
          <p:nvPr/>
        </p:nvSpPr>
        <p:spPr>
          <a:xfrm>
            <a:off x="932378" y="1856065"/>
            <a:ext cx="7435810" cy="693777"/>
          </a:xfrm>
          <a:prstGeom prst="rect">
            <a:avLst/>
          </a:prstGeom>
          <a:noFill/>
          <a:ln/>
        </p:spPr>
        <p:txBody>
          <a:bodyPr wrap="none" lIns="0" tIns="0" rIns="0" bIns="0" rtlCol="0" anchor="t"/>
          <a:lstStyle/>
          <a:p>
            <a:pPr algn="l" indent="0" marL="0">
              <a:lnSpc>
                <a:spcPts val="5450"/>
              </a:lnSpc>
              <a:buNone/>
            </a:pPr>
            <a:r>
              <a:rPr lang="en-US" sz="4350" dirty="0">
                <a:solidFill>
                  <a:srgbClr val="1B1B27"/>
                </a:solidFill>
                <a:latin typeface="Raleway" pitchFamily="34" charset="0"/>
                <a:ea typeface="Raleway" pitchFamily="34" charset="-122"/>
                <a:cs typeface="Raleway" pitchFamily="34" charset="-120"/>
              </a:rPr>
              <a:t>Identify Your Leverage Points</a:t>
            </a:r>
            <a:endParaRPr lang="en-US" sz="4350" dirty="0"/>
          </a:p>
        </p:txBody>
      </p:sp>
      <p:pic>
        <p:nvPicPr>
          <p:cNvPr id="6" name="Image 1" descr="preencoded.png">    </p:cNvPr>
          <p:cNvPicPr>
            <a:picLocks noChangeAspect="1"/>
          </p:cNvPicPr>
          <p:nvPr/>
        </p:nvPicPr>
        <p:blipFill>
          <a:blip r:embed="rId3"/>
          <a:stretch>
            <a:fillRect/>
          </a:stretch>
        </p:blipFill>
        <p:spPr>
          <a:xfrm>
            <a:off x="932378" y="2949416"/>
            <a:ext cx="2339221" cy="2339221"/>
          </a:xfrm>
          <a:prstGeom prst="rect">
            <a:avLst/>
          </a:prstGeom>
        </p:spPr>
      </p:pic>
      <p:sp>
        <p:nvSpPr>
          <p:cNvPr id="7" name="Text 3"/>
          <p:cNvSpPr/>
          <p:nvPr/>
        </p:nvSpPr>
        <p:spPr>
          <a:xfrm>
            <a:off x="932378" y="5621536"/>
            <a:ext cx="2831663" cy="346829"/>
          </a:xfrm>
          <a:prstGeom prst="rect">
            <a:avLst/>
          </a:prstGeom>
          <a:noFill/>
          <a:ln/>
        </p:spPr>
        <p:txBody>
          <a:bodyPr wrap="none" lIns="0" tIns="0" rIns="0" bIns="0" rtlCol="0" anchor="t"/>
          <a:lstStyle/>
          <a:p>
            <a:pPr algn="l" indent="0" marL="0">
              <a:lnSpc>
                <a:spcPts val="2700"/>
              </a:lnSpc>
              <a:buNone/>
            </a:pPr>
            <a:r>
              <a:rPr lang="en-US" sz="2150" dirty="0">
                <a:solidFill>
                  <a:srgbClr val="3C3939"/>
                </a:solidFill>
                <a:latin typeface="Raleway" pitchFamily="34" charset="0"/>
                <a:ea typeface="Raleway" pitchFamily="34" charset="-122"/>
                <a:cs typeface="Raleway" pitchFamily="34" charset="-120"/>
              </a:rPr>
              <a:t>Compound Over Time</a:t>
            </a:r>
            <a:endParaRPr lang="en-US" sz="2150" dirty="0"/>
          </a:p>
        </p:txBody>
      </p:sp>
      <p:sp>
        <p:nvSpPr>
          <p:cNvPr id="8" name="Text 4"/>
          <p:cNvSpPr/>
          <p:nvPr/>
        </p:nvSpPr>
        <p:spPr>
          <a:xfrm>
            <a:off x="932378" y="6128147"/>
            <a:ext cx="4033242" cy="852488"/>
          </a:xfrm>
          <a:prstGeom prst="rect">
            <a:avLst/>
          </a:prstGeom>
          <a:noFill/>
          <a:ln/>
        </p:spPr>
        <p:txBody>
          <a:bodyPr wrap="square" lIns="0" tIns="0" rIns="0" bIns="0" rtlCol="0" anchor="t"/>
          <a:lstStyle/>
          <a:p>
            <a:pPr algn="l" indent="0" marL="0">
              <a:lnSpc>
                <a:spcPts val="3350"/>
              </a:lnSpc>
              <a:buNone/>
            </a:pPr>
            <a:r>
              <a:rPr lang="en-US" sz="2050" dirty="0">
                <a:solidFill>
                  <a:srgbClr val="3C3939"/>
                </a:solidFill>
                <a:latin typeface="Roboto" pitchFamily="34" charset="0"/>
                <a:ea typeface="Roboto" pitchFamily="34" charset="-122"/>
                <a:cs typeface="Roboto" pitchFamily="34" charset="-120"/>
              </a:rPr>
              <a:t>Actions that build on themselves daily</a:t>
            </a:r>
            <a:endParaRPr lang="en-US" sz="2050" dirty="0"/>
          </a:p>
        </p:txBody>
      </p:sp>
      <p:pic>
        <p:nvPicPr>
          <p:cNvPr id="9" name="Image 2" descr="preencoded.png">    </p:cNvPr>
          <p:cNvPicPr>
            <a:picLocks noChangeAspect="1"/>
          </p:cNvPicPr>
          <p:nvPr/>
        </p:nvPicPr>
        <p:blipFill>
          <a:blip r:embed="rId4"/>
          <a:stretch>
            <a:fillRect/>
          </a:stretch>
        </p:blipFill>
        <p:spPr>
          <a:xfrm>
            <a:off x="5298519" y="2949416"/>
            <a:ext cx="2339221" cy="2339221"/>
          </a:xfrm>
          <a:prstGeom prst="rect">
            <a:avLst/>
          </a:prstGeom>
        </p:spPr>
      </p:pic>
      <p:sp>
        <p:nvSpPr>
          <p:cNvPr id="10" name="Text 5"/>
          <p:cNvSpPr/>
          <p:nvPr/>
        </p:nvSpPr>
        <p:spPr>
          <a:xfrm>
            <a:off x="5298519" y="5621536"/>
            <a:ext cx="2775109" cy="346829"/>
          </a:xfrm>
          <a:prstGeom prst="rect">
            <a:avLst/>
          </a:prstGeom>
          <a:noFill/>
          <a:ln/>
        </p:spPr>
        <p:txBody>
          <a:bodyPr wrap="none" lIns="0" tIns="0" rIns="0" bIns="0" rtlCol="0" anchor="t"/>
          <a:lstStyle/>
          <a:p>
            <a:pPr algn="l" indent="0" marL="0">
              <a:lnSpc>
                <a:spcPts val="2700"/>
              </a:lnSpc>
              <a:buNone/>
            </a:pPr>
            <a:r>
              <a:rPr lang="en-US" sz="2150" dirty="0">
                <a:solidFill>
                  <a:srgbClr val="3C3939"/>
                </a:solidFill>
                <a:latin typeface="Raleway" pitchFamily="34" charset="0"/>
                <a:ea typeface="Raleway" pitchFamily="34" charset="-122"/>
                <a:cs typeface="Raleway" pitchFamily="34" charset="-120"/>
              </a:rPr>
              <a:t>Unlock Opportunities</a:t>
            </a:r>
            <a:endParaRPr lang="en-US" sz="2150" dirty="0"/>
          </a:p>
        </p:txBody>
      </p:sp>
      <p:sp>
        <p:nvSpPr>
          <p:cNvPr id="11" name="Text 6"/>
          <p:cNvSpPr/>
          <p:nvPr/>
        </p:nvSpPr>
        <p:spPr>
          <a:xfrm>
            <a:off x="5298519" y="6128147"/>
            <a:ext cx="4033242" cy="852488"/>
          </a:xfrm>
          <a:prstGeom prst="rect">
            <a:avLst/>
          </a:prstGeom>
          <a:noFill/>
          <a:ln/>
        </p:spPr>
        <p:txBody>
          <a:bodyPr wrap="square" lIns="0" tIns="0" rIns="0" bIns="0" rtlCol="0" anchor="t"/>
          <a:lstStyle/>
          <a:p>
            <a:pPr algn="l" indent="0" marL="0">
              <a:lnSpc>
                <a:spcPts val="3350"/>
              </a:lnSpc>
              <a:buNone/>
            </a:pPr>
            <a:r>
              <a:rPr lang="en-US" sz="2050" dirty="0">
                <a:solidFill>
                  <a:srgbClr val="3C3939"/>
                </a:solidFill>
                <a:latin typeface="Roboto" pitchFamily="34" charset="0"/>
                <a:ea typeface="Roboto" pitchFamily="34" charset="-122"/>
                <a:cs typeface="Roboto" pitchFamily="34" charset="-120"/>
              </a:rPr>
              <a:t>Behaviors that open new pathways</a:t>
            </a:r>
            <a:endParaRPr lang="en-US" sz="2050" dirty="0"/>
          </a:p>
        </p:txBody>
      </p:sp>
      <p:pic>
        <p:nvPicPr>
          <p:cNvPr id="12" name="Image 3" descr="preencoded.png">    </p:cNvPr>
          <p:cNvPicPr>
            <a:picLocks noChangeAspect="1"/>
          </p:cNvPicPr>
          <p:nvPr/>
        </p:nvPicPr>
        <p:blipFill>
          <a:blip r:embed="rId5"/>
          <a:stretch>
            <a:fillRect/>
          </a:stretch>
        </p:blipFill>
        <p:spPr>
          <a:xfrm>
            <a:off x="9664660" y="2949416"/>
            <a:ext cx="2339340" cy="2339340"/>
          </a:xfrm>
          <a:prstGeom prst="rect">
            <a:avLst/>
          </a:prstGeom>
        </p:spPr>
      </p:pic>
      <p:sp>
        <p:nvSpPr>
          <p:cNvPr id="13" name="Text 7"/>
          <p:cNvSpPr/>
          <p:nvPr/>
        </p:nvSpPr>
        <p:spPr>
          <a:xfrm>
            <a:off x="9664660" y="5621655"/>
            <a:ext cx="2775109" cy="346829"/>
          </a:xfrm>
          <a:prstGeom prst="rect">
            <a:avLst/>
          </a:prstGeom>
          <a:noFill/>
          <a:ln/>
        </p:spPr>
        <p:txBody>
          <a:bodyPr wrap="none" lIns="0" tIns="0" rIns="0" bIns="0" rtlCol="0" anchor="t"/>
          <a:lstStyle/>
          <a:p>
            <a:pPr algn="l" indent="0" marL="0">
              <a:lnSpc>
                <a:spcPts val="2700"/>
              </a:lnSpc>
              <a:buNone/>
            </a:pPr>
            <a:r>
              <a:rPr lang="en-US" sz="2150" dirty="0">
                <a:solidFill>
                  <a:srgbClr val="3C3939"/>
                </a:solidFill>
                <a:latin typeface="Raleway" pitchFamily="34" charset="0"/>
                <a:ea typeface="Raleway" pitchFamily="34" charset="-122"/>
                <a:cs typeface="Raleway" pitchFamily="34" charset="-120"/>
              </a:rPr>
              <a:t>Reduce Future Effort</a:t>
            </a:r>
            <a:endParaRPr lang="en-US" sz="2150" dirty="0"/>
          </a:p>
        </p:txBody>
      </p:sp>
      <p:sp>
        <p:nvSpPr>
          <p:cNvPr id="14" name="Text 8"/>
          <p:cNvSpPr/>
          <p:nvPr/>
        </p:nvSpPr>
        <p:spPr>
          <a:xfrm>
            <a:off x="9664660" y="6128266"/>
            <a:ext cx="4033361" cy="852488"/>
          </a:xfrm>
          <a:prstGeom prst="rect">
            <a:avLst/>
          </a:prstGeom>
          <a:noFill/>
          <a:ln/>
        </p:spPr>
        <p:txBody>
          <a:bodyPr wrap="square" lIns="0" tIns="0" rIns="0" bIns="0" rtlCol="0" anchor="t"/>
          <a:lstStyle/>
          <a:p>
            <a:pPr algn="l" indent="0" marL="0">
              <a:lnSpc>
                <a:spcPts val="3350"/>
              </a:lnSpc>
              <a:buNone/>
            </a:pPr>
            <a:r>
              <a:rPr lang="en-US" sz="2050" dirty="0">
                <a:solidFill>
                  <a:srgbClr val="3C3939"/>
                </a:solidFill>
                <a:latin typeface="Roboto" pitchFamily="34" charset="0"/>
                <a:ea typeface="Roboto" pitchFamily="34" charset="-122"/>
                <a:cs typeface="Roboto" pitchFamily="34" charset="-120"/>
              </a:rPr>
              <a:t>Habits like consistent sleep that power performance</a:t>
            </a:r>
            <a:endParaRPr lang="en-US" sz="205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9144000" y="0"/>
            <a:ext cx="5486400" cy="8229600"/>
          </a:xfrm>
          <a:prstGeom prst="rect">
            <a:avLst/>
          </a:prstGeom>
        </p:spPr>
      </p:pic>
      <p:sp>
        <p:nvSpPr>
          <p:cNvPr id="3" name="Text 0"/>
          <p:cNvSpPr/>
          <p:nvPr/>
        </p:nvSpPr>
        <p:spPr>
          <a:xfrm>
            <a:off x="932378" y="896779"/>
            <a:ext cx="5550218" cy="693777"/>
          </a:xfrm>
          <a:prstGeom prst="rect">
            <a:avLst/>
          </a:prstGeom>
          <a:noFill/>
          <a:ln/>
        </p:spPr>
        <p:txBody>
          <a:bodyPr wrap="none" lIns="0" tIns="0" rIns="0" bIns="0" rtlCol="0" anchor="t"/>
          <a:lstStyle/>
          <a:p>
            <a:pPr algn="l" indent="0" marL="0">
              <a:lnSpc>
                <a:spcPts val="5450"/>
              </a:lnSpc>
              <a:buNone/>
            </a:pPr>
            <a:r>
              <a:rPr lang="en-US" sz="4350" dirty="0">
                <a:solidFill>
                  <a:srgbClr val="1B1B27"/>
                </a:solidFill>
                <a:latin typeface="Raleway" pitchFamily="34" charset="0"/>
                <a:ea typeface="Raleway" pitchFamily="34" charset="-122"/>
                <a:cs typeface="Raleway" pitchFamily="34" charset="-120"/>
              </a:rPr>
              <a:t>The Execution Chain</a:t>
            </a:r>
            <a:endParaRPr lang="en-US" sz="4350" dirty="0"/>
          </a:p>
        </p:txBody>
      </p:sp>
      <p:sp>
        <p:nvSpPr>
          <p:cNvPr id="4" name="Text 1"/>
          <p:cNvSpPr/>
          <p:nvPr/>
        </p:nvSpPr>
        <p:spPr>
          <a:xfrm>
            <a:off x="932378" y="1990130"/>
            <a:ext cx="266343" cy="332899"/>
          </a:xfrm>
          <a:prstGeom prst="rect">
            <a:avLst/>
          </a:prstGeom>
          <a:noFill/>
          <a:ln/>
        </p:spPr>
        <p:txBody>
          <a:bodyPr wrap="none" lIns="0" tIns="0" rIns="0" bIns="0" rtlCol="0" anchor="t"/>
          <a:lstStyle/>
          <a:p>
            <a:pPr algn="l" indent="0" marL="0">
              <a:lnSpc>
                <a:spcPts val="3350"/>
              </a:lnSpc>
              <a:buNone/>
            </a:pPr>
            <a:r>
              <a:rPr lang="en-US" sz="2050" dirty="0">
                <a:solidFill>
                  <a:srgbClr val="3C3939"/>
                </a:solidFill>
                <a:latin typeface="Raleway Light" pitchFamily="34" charset="0"/>
                <a:ea typeface="Raleway Light" pitchFamily="34" charset="-122"/>
                <a:cs typeface="Raleway Light" pitchFamily="34" charset="-120"/>
              </a:rPr>
              <a:t>01</a:t>
            </a:r>
            <a:endParaRPr lang="en-US" sz="2050" dirty="0"/>
          </a:p>
        </p:txBody>
      </p:sp>
      <p:sp>
        <p:nvSpPr>
          <p:cNvPr id="5" name="Shape 2"/>
          <p:cNvSpPr/>
          <p:nvPr/>
        </p:nvSpPr>
        <p:spPr>
          <a:xfrm>
            <a:off x="932378" y="2412325"/>
            <a:ext cx="3506391" cy="30480"/>
          </a:xfrm>
          <a:prstGeom prst="rect">
            <a:avLst/>
          </a:prstGeom>
          <a:solidFill>
            <a:srgbClr val="1B1B27"/>
          </a:solidFill>
          <a:ln/>
        </p:spPr>
      </p:sp>
      <p:sp>
        <p:nvSpPr>
          <p:cNvPr id="6" name="Text 3"/>
          <p:cNvSpPr/>
          <p:nvPr/>
        </p:nvSpPr>
        <p:spPr>
          <a:xfrm>
            <a:off x="932378" y="2606397"/>
            <a:ext cx="2775109" cy="346829"/>
          </a:xfrm>
          <a:prstGeom prst="rect">
            <a:avLst/>
          </a:prstGeom>
          <a:noFill/>
          <a:ln/>
        </p:spPr>
        <p:txBody>
          <a:bodyPr wrap="none" lIns="0" tIns="0" rIns="0" bIns="0" rtlCol="0" anchor="t"/>
          <a:lstStyle/>
          <a:p>
            <a:pPr algn="l" indent="0" marL="0">
              <a:lnSpc>
                <a:spcPts val="2700"/>
              </a:lnSpc>
              <a:buNone/>
            </a:pPr>
            <a:r>
              <a:rPr lang="en-US" sz="2150" dirty="0">
                <a:solidFill>
                  <a:srgbClr val="3C3939"/>
                </a:solidFill>
                <a:latin typeface="Raleway" pitchFamily="34" charset="0"/>
                <a:ea typeface="Raleway" pitchFamily="34" charset="-122"/>
                <a:cs typeface="Raleway" pitchFamily="34" charset="-120"/>
              </a:rPr>
              <a:t>Foundation Actions</a:t>
            </a:r>
            <a:endParaRPr lang="en-US" sz="2150" dirty="0"/>
          </a:p>
        </p:txBody>
      </p:sp>
      <p:sp>
        <p:nvSpPr>
          <p:cNvPr id="7" name="Text 4"/>
          <p:cNvSpPr/>
          <p:nvPr/>
        </p:nvSpPr>
        <p:spPr>
          <a:xfrm>
            <a:off x="932378" y="3113008"/>
            <a:ext cx="3506391" cy="852488"/>
          </a:xfrm>
          <a:prstGeom prst="rect">
            <a:avLst/>
          </a:prstGeom>
          <a:noFill/>
          <a:ln/>
        </p:spPr>
        <p:txBody>
          <a:bodyPr wrap="square" lIns="0" tIns="0" rIns="0" bIns="0" rtlCol="0" anchor="t"/>
          <a:lstStyle/>
          <a:p>
            <a:pPr algn="l" indent="0" marL="0">
              <a:lnSpc>
                <a:spcPts val="3350"/>
              </a:lnSpc>
              <a:buNone/>
            </a:pPr>
            <a:r>
              <a:rPr lang="en-US" sz="2050" dirty="0">
                <a:solidFill>
                  <a:srgbClr val="3C3939"/>
                </a:solidFill>
                <a:latin typeface="Roboto" pitchFamily="34" charset="0"/>
                <a:ea typeface="Roboto" pitchFamily="34" charset="-122"/>
                <a:cs typeface="Roboto" pitchFamily="34" charset="-120"/>
              </a:rPr>
              <a:t>Habits and systems that create stability</a:t>
            </a:r>
            <a:endParaRPr lang="en-US" sz="2050" dirty="0"/>
          </a:p>
        </p:txBody>
      </p:sp>
      <p:sp>
        <p:nvSpPr>
          <p:cNvPr id="8" name="Text 5"/>
          <p:cNvSpPr/>
          <p:nvPr/>
        </p:nvSpPr>
        <p:spPr>
          <a:xfrm>
            <a:off x="4705112" y="1990130"/>
            <a:ext cx="266343" cy="332899"/>
          </a:xfrm>
          <a:prstGeom prst="rect">
            <a:avLst/>
          </a:prstGeom>
          <a:noFill/>
          <a:ln/>
        </p:spPr>
        <p:txBody>
          <a:bodyPr wrap="none" lIns="0" tIns="0" rIns="0" bIns="0" rtlCol="0" anchor="t"/>
          <a:lstStyle/>
          <a:p>
            <a:pPr algn="l" indent="0" marL="0">
              <a:lnSpc>
                <a:spcPts val="3350"/>
              </a:lnSpc>
              <a:buNone/>
            </a:pPr>
            <a:r>
              <a:rPr lang="en-US" sz="2050" dirty="0">
                <a:solidFill>
                  <a:srgbClr val="3C3939"/>
                </a:solidFill>
                <a:latin typeface="Raleway Light" pitchFamily="34" charset="0"/>
                <a:ea typeface="Raleway Light" pitchFamily="34" charset="-122"/>
                <a:cs typeface="Raleway Light" pitchFamily="34" charset="-120"/>
              </a:rPr>
              <a:t>02</a:t>
            </a:r>
            <a:endParaRPr lang="en-US" sz="2050" dirty="0"/>
          </a:p>
        </p:txBody>
      </p:sp>
      <p:sp>
        <p:nvSpPr>
          <p:cNvPr id="9" name="Shape 6"/>
          <p:cNvSpPr/>
          <p:nvPr/>
        </p:nvSpPr>
        <p:spPr>
          <a:xfrm>
            <a:off x="4705112" y="2412325"/>
            <a:ext cx="3506510" cy="30480"/>
          </a:xfrm>
          <a:prstGeom prst="rect">
            <a:avLst/>
          </a:prstGeom>
          <a:solidFill>
            <a:srgbClr val="1B1B27"/>
          </a:solidFill>
          <a:ln/>
        </p:spPr>
      </p:sp>
      <p:sp>
        <p:nvSpPr>
          <p:cNvPr id="10" name="Text 7"/>
          <p:cNvSpPr/>
          <p:nvPr/>
        </p:nvSpPr>
        <p:spPr>
          <a:xfrm>
            <a:off x="4705112" y="2606397"/>
            <a:ext cx="2775109" cy="346829"/>
          </a:xfrm>
          <a:prstGeom prst="rect">
            <a:avLst/>
          </a:prstGeom>
          <a:noFill/>
          <a:ln/>
        </p:spPr>
        <p:txBody>
          <a:bodyPr wrap="none" lIns="0" tIns="0" rIns="0" bIns="0" rtlCol="0" anchor="t"/>
          <a:lstStyle/>
          <a:p>
            <a:pPr algn="l" indent="0" marL="0">
              <a:lnSpc>
                <a:spcPts val="2700"/>
              </a:lnSpc>
              <a:buNone/>
            </a:pPr>
            <a:r>
              <a:rPr lang="en-US" sz="2150" dirty="0">
                <a:solidFill>
                  <a:srgbClr val="3C3939"/>
                </a:solidFill>
                <a:latin typeface="Raleway" pitchFamily="34" charset="0"/>
                <a:ea typeface="Raleway" pitchFamily="34" charset="-122"/>
                <a:cs typeface="Raleway" pitchFamily="34" charset="-120"/>
              </a:rPr>
              <a:t>Production Actions</a:t>
            </a:r>
            <a:endParaRPr lang="en-US" sz="2150" dirty="0"/>
          </a:p>
        </p:txBody>
      </p:sp>
      <p:sp>
        <p:nvSpPr>
          <p:cNvPr id="11" name="Text 8"/>
          <p:cNvSpPr/>
          <p:nvPr/>
        </p:nvSpPr>
        <p:spPr>
          <a:xfrm>
            <a:off x="4705112" y="3113008"/>
            <a:ext cx="3506510" cy="852488"/>
          </a:xfrm>
          <a:prstGeom prst="rect">
            <a:avLst/>
          </a:prstGeom>
          <a:noFill/>
          <a:ln/>
        </p:spPr>
        <p:txBody>
          <a:bodyPr wrap="square" lIns="0" tIns="0" rIns="0" bIns="0" rtlCol="0" anchor="t"/>
          <a:lstStyle/>
          <a:p>
            <a:pPr algn="l" indent="0" marL="0">
              <a:lnSpc>
                <a:spcPts val="3350"/>
              </a:lnSpc>
              <a:buNone/>
            </a:pPr>
            <a:r>
              <a:rPr lang="en-US" sz="2050" dirty="0">
                <a:solidFill>
                  <a:srgbClr val="3C3939"/>
                </a:solidFill>
                <a:latin typeface="Roboto" pitchFamily="34" charset="0"/>
                <a:ea typeface="Roboto" pitchFamily="34" charset="-122"/>
                <a:cs typeface="Roboto" pitchFamily="34" charset="-120"/>
              </a:rPr>
              <a:t>The actual output and creative work</a:t>
            </a:r>
            <a:endParaRPr lang="en-US" sz="2050" dirty="0"/>
          </a:p>
        </p:txBody>
      </p:sp>
      <p:sp>
        <p:nvSpPr>
          <p:cNvPr id="12" name="Text 9"/>
          <p:cNvSpPr/>
          <p:nvPr/>
        </p:nvSpPr>
        <p:spPr>
          <a:xfrm>
            <a:off x="932378" y="4431625"/>
            <a:ext cx="266343" cy="332899"/>
          </a:xfrm>
          <a:prstGeom prst="rect">
            <a:avLst/>
          </a:prstGeom>
          <a:noFill/>
          <a:ln/>
        </p:spPr>
        <p:txBody>
          <a:bodyPr wrap="none" lIns="0" tIns="0" rIns="0" bIns="0" rtlCol="0" anchor="t"/>
          <a:lstStyle/>
          <a:p>
            <a:pPr algn="l" indent="0" marL="0">
              <a:lnSpc>
                <a:spcPts val="3350"/>
              </a:lnSpc>
              <a:buNone/>
            </a:pPr>
            <a:r>
              <a:rPr lang="en-US" sz="2050" dirty="0">
                <a:solidFill>
                  <a:srgbClr val="3C3939"/>
                </a:solidFill>
                <a:latin typeface="Raleway Light" pitchFamily="34" charset="0"/>
                <a:ea typeface="Raleway Light" pitchFamily="34" charset="-122"/>
                <a:cs typeface="Raleway Light" pitchFamily="34" charset="-120"/>
              </a:rPr>
              <a:t>03</a:t>
            </a:r>
            <a:endParaRPr lang="en-US" sz="2050" dirty="0"/>
          </a:p>
        </p:txBody>
      </p:sp>
      <p:sp>
        <p:nvSpPr>
          <p:cNvPr id="13" name="Shape 10"/>
          <p:cNvSpPr/>
          <p:nvPr/>
        </p:nvSpPr>
        <p:spPr>
          <a:xfrm>
            <a:off x="932378" y="4853821"/>
            <a:ext cx="7279243" cy="30480"/>
          </a:xfrm>
          <a:prstGeom prst="rect">
            <a:avLst/>
          </a:prstGeom>
          <a:solidFill>
            <a:srgbClr val="1B1B27"/>
          </a:solidFill>
          <a:ln/>
        </p:spPr>
      </p:sp>
      <p:sp>
        <p:nvSpPr>
          <p:cNvPr id="14" name="Text 11"/>
          <p:cNvSpPr/>
          <p:nvPr/>
        </p:nvSpPr>
        <p:spPr>
          <a:xfrm>
            <a:off x="932378" y="5047893"/>
            <a:ext cx="2775109" cy="346829"/>
          </a:xfrm>
          <a:prstGeom prst="rect">
            <a:avLst/>
          </a:prstGeom>
          <a:noFill/>
          <a:ln/>
        </p:spPr>
        <p:txBody>
          <a:bodyPr wrap="none" lIns="0" tIns="0" rIns="0" bIns="0" rtlCol="0" anchor="t"/>
          <a:lstStyle/>
          <a:p>
            <a:pPr algn="l" indent="0" marL="0">
              <a:lnSpc>
                <a:spcPts val="2700"/>
              </a:lnSpc>
              <a:buNone/>
            </a:pPr>
            <a:r>
              <a:rPr lang="en-US" sz="2150" dirty="0">
                <a:solidFill>
                  <a:srgbClr val="3C3939"/>
                </a:solidFill>
                <a:latin typeface="Raleway" pitchFamily="34" charset="0"/>
                <a:ea typeface="Raleway" pitchFamily="34" charset="-122"/>
                <a:cs typeface="Raleway" pitchFamily="34" charset="-120"/>
              </a:rPr>
              <a:t>Exposure Actions</a:t>
            </a:r>
            <a:endParaRPr lang="en-US" sz="2150" dirty="0"/>
          </a:p>
        </p:txBody>
      </p:sp>
      <p:sp>
        <p:nvSpPr>
          <p:cNvPr id="15" name="Text 12"/>
          <p:cNvSpPr/>
          <p:nvPr/>
        </p:nvSpPr>
        <p:spPr>
          <a:xfrm>
            <a:off x="932378" y="5554504"/>
            <a:ext cx="7279243" cy="426244"/>
          </a:xfrm>
          <a:prstGeom prst="rect">
            <a:avLst/>
          </a:prstGeom>
          <a:noFill/>
          <a:ln/>
        </p:spPr>
        <p:txBody>
          <a:bodyPr wrap="none" lIns="0" tIns="0" rIns="0" bIns="0" rtlCol="0" anchor="t"/>
          <a:lstStyle/>
          <a:p>
            <a:pPr algn="l" indent="0" marL="0">
              <a:lnSpc>
                <a:spcPts val="3350"/>
              </a:lnSpc>
              <a:buNone/>
            </a:pPr>
            <a:r>
              <a:rPr lang="en-US" sz="2050" dirty="0">
                <a:solidFill>
                  <a:srgbClr val="3C3939"/>
                </a:solidFill>
                <a:latin typeface="Roboto" pitchFamily="34" charset="0"/>
                <a:ea typeface="Roboto" pitchFamily="34" charset="-122"/>
                <a:cs typeface="Roboto" pitchFamily="34" charset="-120"/>
              </a:rPr>
              <a:t>Sharing your work and gathering feedback</a:t>
            </a:r>
            <a:endParaRPr lang="en-US" sz="2050" dirty="0"/>
          </a:p>
        </p:txBody>
      </p:sp>
      <p:sp>
        <p:nvSpPr>
          <p:cNvPr id="16" name="Text 13"/>
          <p:cNvSpPr/>
          <p:nvPr/>
        </p:nvSpPr>
        <p:spPr>
          <a:xfrm>
            <a:off x="932378" y="6480215"/>
            <a:ext cx="7279243" cy="852488"/>
          </a:xfrm>
          <a:prstGeom prst="rect">
            <a:avLst/>
          </a:prstGeom>
          <a:noFill/>
          <a:ln/>
        </p:spPr>
        <p:txBody>
          <a:bodyPr wrap="square" lIns="0" tIns="0" rIns="0" bIns="0" rtlCol="0" anchor="t"/>
          <a:lstStyle/>
          <a:p>
            <a:pPr algn="l" indent="0" marL="0">
              <a:lnSpc>
                <a:spcPts val="3350"/>
              </a:lnSpc>
              <a:buNone/>
            </a:pPr>
            <a:r>
              <a:rPr lang="en-US" sz="2050" dirty="0">
                <a:solidFill>
                  <a:srgbClr val="3C3939"/>
                </a:solidFill>
                <a:latin typeface="Roboto" pitchFamily="34" charset="0"/>
                <a:ea typeface="Roboto" pitchFamily="34" charset="-122"/>
                <a:cs typeface="Roboto" pitchFamily="34" charset="-120"/>
              </a:rPr>
              <a:t>Every plan needs this logical sequence. Skipping a link creates fragility in your progress.</a:t>
            </a:r>
            <a:endParaRPr lang="en-US" sz="205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spTree>
      <p:nvGrpSpPr>
        <p:cNvPr id="1" name=""/>
        <p:cNvGrpSpPr/>
        <p:nvPr/>
      </p:nvGrpSpPr>
      <p:grpSpPr>
        <a:xfrm>
          <a:off x="0" y="0"/>
          <a:ext cx="0" cy="0"/>
          <a:chOff x="0" y="0"/>
          <a:chExt cx="0" cy="0"/>
        </a:xfrm>
      </p:grpSpPr>
      <p:sp>
        <p:nvSpPr>
          <p:cNvPr id="2" name="Shape 0"/>
          <p:cNvSpPr/>
          <p:nvPr/>
        </p:nvSpPr>
        <p:spPr>
          <a:xfrm>
            <a:off x="907018" y="712589"/>
            <a:ext cx="2756535" cy="497562"/>
          </a:xfrm>
          <a:prstGeom prst="roundRect">
            <a:avLst>
              <a:gd name="adj" fmla="val 17500"/>
            </a:avLst>
          </a:prstGeom>
          <a:noFill/>
          <a:ln w="7620">
            <a:solidFill>
              <a:srgbClr val="1B1B27"/>
            </a:solidFill>
            <a:prstDash val="solid"/>
          </a:ln>
        </p:spPr>
      </p:sp>
      <p:sp>
        <p:nvSpPr>
          <p:cNvPr id="3" name="Text 1"/>
          <p:cNvSpPr/>
          <p:nvPr/>
        </p:nvSpPr>
        <p:spPr>
          <a:xfrm>
            <a:off x="1070015" y="797838"/>
            <a:ext cx="2430542" cy="327065"/>
          </a:xfrm>
          <a:prstGeom prst="rect">
            <a:avLst/>
          </a:prstGeom>
          <a:noFill/>
          <a:ln/>
        </p:spPr>
        <p:txBody>
          <a:bodyPr wrap="none" lIns="0" tIns="0" rIns="0" bIns="0" rtlCol="0" anchor="t"/>
          <a:lstStyle/>
          <a:p>
            <a:pPr algn="l" indent="0" marL="0">
              <a:lnSpc>
                <a:spcPts val="2550"/>
              </a:lnSpc>
              <a:buNone/>
            </a:pPr>
            <a:r>
              <a:rPr lang="en-US" sz="1600" dirty="0">
                <a:solidFill>
                  <a:srgbClr val="1B1B27"/>
                </a:solidFill>
                <a:latin typeface="Roboto" pitchFamily="34" charset="0"/>
                <a:ea typeface="Roboto" pitchFamily="34" charset="-122"/>
                <a:cs typeface="Roboto" pitchFamily="34" charset="-120"/>
              </a:rPr>
              <a:t>UNCOMFORTABLE TRUTH</a:t>
            </a:r>
            <a:endParaRPr lang="en-US" sz="1600" dirty="0"/>
          </a:p>
        </p:txBody>
      </p:sp>
      <p:sp>
        <p:nvSpPr>
          <p:cNvPr id="4" name="Text 2"/>
          <p:cNvSpPr/>
          <p:nvPr/>
        </p:nvSpPr>
        <p:spPr>
          <a:xfrm>
            <a:off x="907018" y="1310878"/>
            <a:ext cx="7688342" cy="674846"/>
          </a:xfrm>
          <a:prstGeom prst="rect">
            <a:avLst/>
          </a:prstGeom>
          <a:noFill/>
          <a:ln/>
        </p:spPr>
        <p:txBody>
          <a:bodyPr wrap="none" lIns="0" tIns="0" rIns="0" bIns="0" rtlCol="0" anchor="t"/>
          <a:lstStyle/>
          <a:p>
            <a:pPr algn="l" indent="0" marL="0">
              <a:lnSpc>
                <a:spcPts val="5300"/>
              </a:lnSpc>
              <a:buNone/>
            </a:pPr>
            <a:r>
              <a:rPr lang="en-US" sz="4250" dirty="0">
                <a:solidFill>
                  <a:srgbClr val="1B1B27"/>
                </a:solidFill>
                <a:latin typeface="Raleway" pitchFamily="34" charset="0"/>
                <a:ea typeface="Raleway" pitchFamily="34" charset="-122"/>
                <a:cs typeface="Raleway" pitchFamily="34" charset="-120"/>
              </a:rPr>
              <a:t>Removing Plausible Deniability</a:t>
            </a:r>
            <a:endParaRPr lang="en-US" sz="4250" dirty="0"/>
          </a:p>
        </p:txBody>
      </p:sp>
      <p:pic>
        <p:nvPicPr>
          <p:cNvPr id="5" name="Image 0" descr="preencoded.png">    </p:cNvPr>
          <p:cNvPicPr>
            <a:picLocks noChangeAspect="1"/>
          </p:cNvPicPr>
          <p:nvPr/>
        </p:nvPicPr>
        <p:blipFill>
          <a:blip r:embed="rId1"/>
          <a:stretch>
            <a:fillRect/>
          </a:stretch>
        </p:blipFill>
        <p:spPr>
          <a:xfrm>
            <a:off x="907018" y="2647236"/>
            <a:ext cx="8109347" cy="4595217"/>
          </a:xfrm>
          <a:prstGeom prst="rect">
            <a:avLst/>
          </a:prstGeom>
        </p:spPr>
      </p:pic>
      <p:sp>
        <p:nvSpPr>
          <p:cNvPr id="6" name="Text 3"/>
          <p:cNvSpPr/>
          <p:nvPr/>
        </p:nvSpPr>
        <p:spPr>
          <a:xfrm>
            <a:off x="10044827" y="2990969"/>
            <a:ext cx="3686056" cy="1635919"/>
          </a:xfrm>
          <a:prstGeom prst="rect">
            <a:avLst/>
          </a:prstGeom>
          <a:noFill/>
          <a:ln/>
        </p:spPr>
        <p:txBody>
          <a:bodyPr wrap="square" lIns="0" tIns="0" rIns="0" bIns="0" rtlCol="0" anchor="t"/>
          <a:lstStyle/>
          <a:p>
            <a:pPr algn="l" indent="0" marL="0">
              <a:lnSpc>
                <a:spcPts val="3200"/>
              </a:lnSpc>
              <a:buNone/>
            </a:pPr>
            <a:r>
              <a:rPr lang="en-US" sz="2000" dirty="0">
                <a:solidFill>
                  <a:srgbClr val="3C3939"/>
                </a:solidFill>
                <a:latin typeface="Roboto" pitchFamily="34" charset="0"/>
                <a:ea typeface="Roboto" pitchFamily="34" charset="-122"/>
                <a:cs typeface="Roboto" pitchFamily="34" charset="-120"/>
              </a:rPr>
              <a:t>Once your actions are clearly defined, you can no longer blame "confusion" for your lack of progress.</a:t>
            </a:r>
            <a:endParaRPr lang="en-US" sz="2000" dirty="0"/>
          </a:p>
        </p:txBody>
      </p:sp>
      <p:sp>
        <p:nvSpPr>
          <p:cNvPr id="7" name="Shape 4"/>
          <p:cNvSpPr/>
          <p:nvPr/>
        </p:nvSpPr>
        <p:spPr>
          <a:xfrm>
            <a:off x="9656207" y="2990969"/>
            <a:ext cx="30480" cy="1635919"/>
          </a:xfrm>
          <a:prstGeom prst="rect">
            <a:avLst/>
          </a:prstGeom>
          <a:solidFill>
            <a:srgbClr val="1B1B27"/>
          </a:solidFill>
          <a:ln/>
        </p:spPr>
      </p:sp>
      <p:sp>
        <p:nvSpPr>
          <p:cNvPr id="8" name="Text 5"/>
          <p:cNvSpPr/>
          <p:nvPr/>
        </p:nvSpPr>
        <p:spPr>
          <a:xfrm>
            <a:off x="9656207" y="4910376"/>
            <a:ext cx="4074676" cy="2044898"/>
          </a:xfrm>
          <a:prstGeom prst="rect">
            <a:avLst/>
          </a:prstGeom>
          <a:noFill/>
          <a:ln/>
        </p:spPr>
        <p:txBody>
          <a:bodyPr wrap="square" lIns="0" tIns="0" rIns="0" bIns="0" rtlCol="0" anchor="t"/>
          <a:lstStyle/>
          <a:p>
            <a:pPr algn="l" indent="0" marL="0">
              <a:lnSpc>
                <a:spcPts val="3200"/>
              </a:lnSpc>
              <a:buNone/>
            </a:pPr>
            <a:r>
              <a:rPr lang="en-US" sz="2000" dirty="0">
                <a:solidFill>
                  <a:srgbClr val="3C3939"/>
                </a:solidFill>
                <a:latin typeface="Roboto" pitchFamily="34" charset="0"/>
                <a:ea typeface="Roboto" pitchFamily="34" charset="-122"/>
                <a:cs typeface="Roboto" pitchFamily="34" charset="-120"/>
              </a:rPr>
              <a:t>Many resist reverse engineering because it exposes inaction as a psychological choice to avoid a specific, identified task. The clarity is uncomfortable but liberating.</a:t>
            </a:r>
            <a:endParaRPr lang="en-US" sz="2000"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(16:9)</PresentationFormat>
  <Paragraphs>0</Paragraphs>
  <Slides>15</Slides>
  <Notes>15</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15</vt:i4>
      </vt:variant>
    </vt:vector>
  </HeadingPairs>
  <TitlesOfParts>
    <vt:vector size="18" baseType="lpstr">
      <vt:lpstr>Arial</vt:lpstr>
      <vt:lpstr>Calibri</vt: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lastModifiedBy/>
  <cp:revision>1</cp:revision>
  <dcterms:created xsi:type="dcterms:W3CDTF">2026-02-05T15:57:34Z</dcterms:created>
  <dcterms:modified xsi:type="dcterms:W3CDTF">2026-02-05T15:57:34Z</dcterms:modified>
</cp:coreProperties>
</file>