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notesMasterIdLst>
    <p:notesMasterId r:id="rId18"/>
  </p:notesMasterIdLst>
  <p:sldSz cx="14630400" cy="8229600"/>
  <p:notesSz cx="8229600" cy="14630400"/>
  <p:embeddedFontLst>
    <p:embeddedFont>
      <p:font typeface="Raleway"/>
      <p:regular r:id="rId23"/>
    </p:embeddedFont>
    <p:embeddedFont>
      <p:font typeface="Raleway"/>
      <p:regular r:id="rId24"/>
    </p:embeddedFont>
    <p:embeddedFont>
      <p:font typeface="Raleway"/>
      <p:regular r:id="rId25"/>
    </p:embeddedFont>
    <p:embeddedFont>
      <p:font typeface="Raleway"/>
      <p:regular r:id="rId26"/>
    </p:embeddedFont>
    <p:embeddedFont>
      <p:font typeface="Roboto"/>
      <p:regular r:id="rId27"/>
    </p:embeddedFont>
    <p:embeddedFont>
      <p:font typeface="Roboto"/>
      <p:regular r:id="rId28"/>
    </p:embeddedFont>
    <p:embeddedFont>
      <p:font typeface="Roboto"/>
      <p:regular r:id="rId29"/>
    </p:embeddedFont>
    <p:embeddedFont>
      <p:font typeface="Roboto"/>
      <p:regular r:id="rId30"/>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23" Type="http://schemas.openxmlformats.org/officeDocument/2006/relationships/font" Target="fonts/font1.fntdata"/><Relationship Id="rId24" Type="http://schemas.openxmlformats.org/officeDocument/2006/relationships/font" Target="fonts/font2.fntdata"/><Relationship Id="rId25" Type="http://schemas.openxmlformats.org/officeDocument/2006/relationships/font" Target="fonts/font3.fntdata"/><Relationship Id="rId26" Type="http://schemas.openxmlformats.org/officeDocument/2006/relationships/font" Target="fonts/font4.fntdata"/><Relationship Id="rId27" Type="http://schemas.openxmlformats.org/officeDocument/2006/relationships/font" Target="fonts/font5.fntdata"/><Relationship Id="rId28" Type="http://schemas.openxmlformats.org/officeDocument/2006/relationships/font" Target="fonts/font6.fntdata"/><Relationship Id="rId29" Type="http://schemas.openxmlformats.org/officeDocument/2006/relationships/font" Target="fonts/font7.fntdata"/><Relationship Id="rId30"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1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image" Target="../media/image-12-3.png"/><Relationship Id="rId4" Type="http://schemas.openxmlformats.org/officeDocument/2006/relationships/slideLayout" Target="../slideLayouts/slideLayout13.xml"/><Relationship Id="rId5"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image" Target="../media/image-13-3.svg"/><Relationship Id="rId4" Type="http://schemas.openxmlformats.org/officeDocument/2006/relationships/image" Target="../media/image-13-4.png"/><Relationship Id="rId5" Type="http://schemas.openxmlformats.org/officeDocument/2006/relationships/image" Target="../media/image-13-5.svg"/><Relationship Id="rId6" Type="http://schemas.openxmlformats.org/officeDocument/2006/relationships/image" Target="../media/image-13-6.png"/><Relationship Id="rId7" Type="http://schemas.openxmlformats.org/officeDocument/2006/relationships/image" Target="../media/image-13-7.svg"/><Relationship Id="rId8" Type="http://schemas.openxmlformats.org/officeDocument/2006/relationships/slideLayout" Target="../slideLayouts/slideLayout14.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slideLayout" Target="../slideLayouts/slideLayout15.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slideLayout" Target="../slideLayouts/slideLayout16.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image" Target="../media/image-16-2.svg"/><Relationship Id="rId3" Type="http://schemas.openxmlformats.org/officeDocument/2006/relationships/image" Target="../media/image-16-3.png"/><Relationship Id="rId4" Type="http://schemas.openxmlformats.org/officeDocument/2006/relationships/image" Target="../media/image-16-4.svg"/><Relationship Id="rId5" Type="http://schemas.openxmlformats.org/officeDocument/2006/relationships/image" Target="../media/image-16-5.png"/><Relationship Id="rId6" Type="http://schemas.openxmlformats.org/officeDocument/2006/relationships/image" Target="../media/image-16-6.svg"/><Relationship Id="rId7" Type="http://schemas.openxmlformats.org/officeDocument/2006/relationships/slideLayout" Target="../slideLayouts/slideLayout17.xml"/><Relationship Id="rId8"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3.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slideLayout" Target="../slideLayouts/slideLayout6.xml"/><Relationship Id="rId6"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svg"/><Relationship Id="rId3" Type="http://schemas.openxmlformats.org/officeDocument/2006/relationships/image" Target="../media/image-6-3.png"/><Relationship Id="rId4" Type="http://schemas.openxmlformats.org/officeDocument/2006/relationships/slideLayout" Target="../slideLayouts/slideLayout7.xml"/><Relationship Id="rId5"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svg"/><Relationship Id="rId4" Type="http://schemas.openxmlformats.org/officeDocument/2006/relationships/slideLayout" Target="../slideLayouts/slideLayout8.xml"/><Relationship Id="rId5"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sv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slideLayout" Target="../slideLayouts/slideLayout9.xml"/><Relationship Id="rId6"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581870"/>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Designing the Action-First Vision Board</a:t>
            </a:r>
            <a:endParaRPr lang="en-US" sz="4350" dirty="0"/>
          </a:p>
        </p:txBody>
      </p:sp>
      <p:sp>
        <p:nvSpPr>
          <p:cNvPr id="4" name="Text 1"/>
          <p:cNvSpPr/>
          <p:nvPr/>
        </p:nvSpPr>
        <p:spPr>
          <a:xfrm>
            <a:off x="6418778" y="4368998"/>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Transform your reverse-engineered plan into a functional, high-performance interface that prioritizes operational utility over aesthetics and eliminates decision fatigue.</a:t>
            </a:r>
            <a:endParaRPr lang="en-US" sz="20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932378" y="929045"/>
            <a:ext cx="5272683" cy="659130"/>
          </a:xfrm>
          <a:prstGeom prst="rect">
            <a:avLst/>
          </a:prstGeom>
          <a:noFill/>
          <a:ln/>
        </p:spPr>
        <p:txBody>
          <a:bodyPr wrap="none" lIns="0" tIns="0" rIns="0" bIns="0" rtlCol="0" anchor="t"/>
          <a:lstStyle/>
          <a:p>
            <a:pPr algn="l" indent="0" marL="0">
              <a:lnSpc>
                <a:spcPts val="5150"/>
              </a:lnSpc>
              <a:buNone/>
            </a:pPr>
            <a:r>
              <a:rPr lang="en-US" sz="4150" dirty="0">
                <a:solidFill>
                  <a:srgbClr val="1B1B27"/>
                </a:solidFill>
                <a:latin typeface="Raleway" pitchFamily="34" charset="0"/>
                <a:ea typeface="Raleway" pitchFamily="34" charset="-122"/>
                <a:cs typeface="Raleway" pitchFamily="34" charset="-120"/>
              </a:rPr>
              <a:t>Repositioning Images</a:t>
            </a:r>
            <a:endParaRPr lang="en-US" sz="4150" dirty="0"/>
          </a:p>
        </p:txBody>
      </p:sp>
      <p:pic>
        <p:nvPicPr>
          <p:cNvPr id="3" name="Image 0" descr="preencoded.png">    </p:cNvPr>
          <p:cNvPicPr>
            <a:picLocks noChangeAspect="1"/>
          </p:cNvPicPr>
          <p:nvPr/>
        </p:nvPicPr>
        <p:blipFill>
          <a:blip r:embed="rId1"/>
          <a:stretch>
            <a:fillRect/>
          </a:stretch>
        </p:blipFill>
        <p:spPr>
          <a:xfrm>
            <a:off x="1134428" y="2449354"/>
            <a:ext cx="7677388" cy="4350425"/>
          </a:xfrm>
          <a:prstGeom prst="rect">
            <a:avLst/>
          </a:prstGeom>
        </p:spPr>
      </p:pic>
      <p:sp>
        <p:nvSpPr>
          <p:cNvPr id="4" name="Text 1"/>
          <p:cNvSpPr/>
          <p:nvPr/>
        </p:nvSpPr>
        <p:spPr>
          <a:xfrm>
            <a:off x="9638943" y="2165152"/>
            <a:ext cx="4066580" cy="1579245"/>
          </a:xfrm>
          <a:prstGeom prst="rect">
            <a:avLst/>
          </a:prstGeom>
          <a:noFill/>
          <a:ln/>
        </p:spPr>
        <p:txBody>
          <a:bodyPr wrap="squar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Images aren't banned, but they must be repositioned. On an Action-First board, </a:t>
            </a:r>
            <a:pPr algn="l" indent="0" marL="0">
              <a:lnSpc>
                <a:spcPts val="3100"/>
              </a:lnSpc>
              <a:buNone/>
            </a:pPr>
            <a:r>
              <a:rPr lang="en-US" sz="1950" b="1" dirty="0">
                <a:solidFill>
                  <a:srgbClr val="3C3939"/>
                </a:solidFill>
                <a:latin typeface="Roboto" pitchFamily="34" charset="0"/>
                <a:ea typeface="Roboto" pitchFamily="34" charset="-122"/>
                <a:cs typeface="Roboto" pitchFamily="34" charset="-120"/>
              </a:rPr>
              <a:t>words lead and images reinforce</a:t>
            </a:r>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a:t>
            </a:r>
            <a:endParaRPr lang="en-US" sz="1950" dirty="0"/>
          </a:p>
        </p:txBody>
      </p:sp>
      <p:sp>
        <p:nvSpPr>
          <p:cNvPr id="5" name="Shape 2"/>
          <p:cNvSpPr/>
          <p:nvPr/>
        </p:nvSpPr>
        <p:spPr>
          <a:xfrm>
            <a:off x="9638943" y="4014788"/>
            <a:ext cx="4066580" cy="3015258"/>
          </a:xfrm>
          <a:prstGeom prst="roundRect">
            <a:avLst>
              <a:gd name="adj" fmla="val 3525"/>
            </a:avLst>
          </a:prstGeom>
          <a:solidFill>
            <a:srgbClr val="D2D2E0"/>
          </a:solidFill>
          <a:ln/>
        </p:spPr>
      </p:sp>
      <p:pic>
        <p:nvPicPr>
          <p:cNvPr id="6" name="Image 1" descr="preencoded.png">    </p:cNvPr>
          <p:cNvPicPr>
            <a:picLocks noChangeAspect="1"/>
          </p:cNvPicPr>
          <p:nvPr/>
        </p:nvPicPr>
        <p:blipFill>
          <a:blip r:embed="rId2"/>
          <a:stretch>
            <a:fillRect/>
          </a:stretch>
        </p:blipFill>
        <p:spPr>
          <a:xfrm>
            <a:off x="9891951" y="4391501"/>
            <a:ext cx="316349" cy="253008"/>
          </a:xfrm>
          <a:prstGeom prst="rect">
            <a:avLst/>
          </a:prstGeom>
        </p:spPr>
      </p:pic>
      <p:sp>
        <p:nvSpPr>
          <p:cNvPr id="7" name="Text 3"/>
          <p:cNvSpPr/>
          <p:nvPr/>
        </p:nvSpPr>
        <p:spPr>
          <a:xfrm>
            <a:off x="10461308" y="4318397"/>
            <a:ext cx="2991207" cy="2368868"/>
          </a:xfrm>
          <a:prstGeom prst="rect">
            <a:avLst/>
          </a:prstGeom>
          <a:noFill/>
          <a:ln/>
        </p:spPr>
        <p:txBody>
          <a:bodyPr wrap="square" lIns="0" tIns="0" rIns="0" bIns="0" rtlCol="0" anchor="t"/>
          <a:lstStyle/>
          <a:p>
            <a:pPr algn="l" indent="0" marL="0">
              <a:lnSpc>
                <a:spcPts val="3100"/>
              </a:lnSpc>
              <a:buNone/>
            </a:pPr>
            <a:r>
              <a:rPr lang="en-US" sz="1950" dirty="0">
                <a:solidFill>
                  <a:srgbClr val="000000"/>
                </a:solidFill>
                <a:latin typeface="Roboto" pitchFamily="34" charset="0"/>
                <a:ea typeface="Roboto" pitchFamily="34" charset="-122"/>
                <a:cs typeface="Roboto" pitchFamily="34" charset="-120"/>
              </a:rPr>
              <a:t>Simple test: If the image were removed, would the required action still be perfectly clear? If not, the image is doing too much work.</a:t>
            </a:r>
            <a:endParaRPr lang="en-US" sz="19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932378" y="920948"/>
            <a:ext cx="5580578" cy="659130"/>
          </a:xfrm>
          <a:prstGeom prst="rect">
            <a:avLst/>
          </a:prstGeom>
          <a:noFill/>
          <a:ln/>
        </p:spPr>
        <p:txBody>
          <a:bodyPr wrap="none" lIns="0" tIns="0" rIns="0" bIns="0" rtlCol="0" anchor="t"/>
          <a:lstStyle/>
          <a:p>
            <a:pPr algn="l" indent="0" marL="0">
              <a:lnSpc>
                <a:spcPts val="5150"/>
              </a:lnSpc>
              <a:buNone/>
            </a:pPr>
            <a:r>
              <a:rPr lang="en-US" sz="4150" dirty="0">
                <a:solidFill>
                  <a:srgbClr val="1B1B27"/>
                </a:solidFill>
                <a:latin typeface="Raleway" pitchFamily="34" charset="0"/>
                <a:ea typeface="Raleway" pitchFamily="34" charset="-122"/>
                <a:cs typeface="Raleway" pitchFamily="34" charset="-120"/>
              </a:rPr>
              <a:t>The Action–Result Grid</a:t>
            </a:r>
            <a:endParaRPr lang="en-US" sz="4150" dirty="0"/>
          </a:p>
        </p:txBody>
      </p:sp>
      <p:sp>
        <p:nvSpPr>
          <p:cNvPr id="3" name="Text 1"/>
          <p:cNvSpPr/>
          <p:nvPr/>
        </p:nvSpPr>
        <p:spPr>
          <a:xfrm>
            <a:off x="932378" y="2060853"/>
            <a:ext cx="12765643" cy="789622"/>
          </a:xfrm>
          <a:prstGeom prst="rect">
            <a:avLst/>
          </a:prstGeom>
          <a:noFill/>
          <a:ln/>
        </p:spPr>
        <p:txBody>
          <a:bodyPr wrap="squar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Create a simple table that lists specific actions, frequencies, and evidence. Train your mind to think </a:t>
            </a:r>
            <a:pPr algn="l" indent="0" marL="0">
              <a:lnSpc>
                <a:spcPts val="3100"/>
              </a:lnSpc>
              <a:buNone/>
            </a:pPr>
            <a:r>
              <a:rPr lang="en-US" sz="1950" b="1" dirty="0">
                <a:solidFill>
                  <a:srgbClr val="3C3939"/>
                </a:solidFill>
                <a:latin typeface="Roboto" pitchFamily="34" charset="0"/>
                <a:ea typeface="Roboto" pitchFamily="34" charset="-122"/>
                <a:cs typeface="Roboto" pitchFamily="34" charset="-120"/>
              </a:rPr>
              <a:t>causally</a:t>
            </a:r>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 rather than magically.</a:t>
            </a:r>
            <a:endParaRPr lang="en-US" sz="1950" dirty="0"/>
          </a:p>
        </p:txBody>
      </p:sp>
      <p:sp>
        <p:nvSpPr>
          <p:cNvPr id="4" name="Shape 2"/>
          <p:cNvSpPr/>
          <p:nvPr/>
        </p:nvSpPr>
        <p:spPr>
          <a:xfrm>
            <a:off x="932378" y="3120866"/>
            <a:ext cx="12765643" cy="3522583"/>
          </a:xfrm>
          <a:prstGeom prst="roundRect">
            <a:avLst>
              <a:gd name="adj" fmla="val 3018"/>
            </a:avLst>
          </a:prstGeom>
          <a:noFill/>
          <a:ln w="15240">
            <a:solidFill>
              <a:srgbClr val="000000">
                <a:alpha val="8000"/>
              </a:srgbClr>
            </a:solidFill>
            <a:prstDash val="solid"/>
          </a:ln>
        </p:spPr>
      </p:sp>
      <p:sp>
        <p:nvSpPr>
          <p:cNvPr id="5" name="Shape 3"/>
          <p:cNvSpPr/>
          <p:nvPr/>
        </p:nvSpPr>
        <p:spPr>
          <a:xfrm>
            <a:off x="947618" y="3136106"/>
            <a:ext cx="12735163" cy="698421"/>
          </a:xfrm>
          <a:prstGeom prst="rect">
            <a:avLst/>
          </a:prstGeom>
          <a:solidFill>
            <a:srgbClr val="FFFFFF">
              <a:alpha val="4000"/>
            </a:srgbClr>
          </a:solidFill>
          <a:ln/>
        </p:spPr>
      </p:sp>
      <p:sp>
        <p:nvSpPr>
          <p:cNvPr id="6" name="Text 4"/>
          <p:cNvSpPr/>
          <p:nvPr/>
        </p:nvSpPr>
        <p:spPr>
          <a:xfrm>
            <a:off x="1200864" y="3287911"/>
            <a:ext cx="4584144" cy="394811"/>
          </a:xfrm>
          <a:prstGeom prst="rect">
            <a:avLst/>
          </a:prstGeom>
          <a:noFill/>
          <a:ln/>
        </p:spPr>
        <p:txBody>
          <a:bodyPr wrap="none" lIns="0" tIns="0" rIns="0" bIns="0" rtlCol="0" anchor="t"/>
          <a:lstStyle/>
          <a:p>
            <a:pPr algn="l" indent="0" marL="0">
              <a:lnSpc>
                <a:spcPts val="3100"/>
              </a:lnSpc>
              <a:buNone/>
            </a:pPr>
            <a:r>
              <a:rPr lang="en-US" sz="1950" b="1" dirty="0">
                <a:solidFill>
                  <a:srgbClr val="3C3939"/>
                </a:solidFill>
                <a:latin typeface="Roboto" pitchFamily="34" charset="0"/>
                <a:ea typeface="Roboto" pitchFamily="34" charset="-122"/>
                <a:cs typeface="Roboto" pitchFamily="34" charset="-120"/>
              </a:rPr>
              <a:t>Action</a:t>
            </a:r>
            <a:endParaRPr lang="en-US" sz="1950" dirty="0"/>
          </a:p>
        </p:txBody>
      </p:sp>
      <p:sp>
        <p:nvSpPr>
          <p:cNvPr id="7" name="Text 5"/>
          <p:cNvSpPr/>
          <p:nvPr/>
        </p:nvSpPr>
        <p:spPr>
          <a:xfrm>
            <a:off x="6298644" y="3287911"/>
            <a:ext cx="3306842" cy="394811"/>
          </a:xfrm>
          <a:prstGeom prst="rect">
            <a:avLst/>
          </a:prstGeom>
          <a:noFill/>
          <a:ln/>
        </p:spPr>
        <p:txBody>
          <a:bodyPr wrap="none" lIns="0" tIns="0" rIns="0" bIns="0" rtlCol="0" anchor="t"/>
          <a:lstStyle/>
          <a:p>
            <a:pPr algn="l" indent="0" marL="0">
              <a:lnSpc>
                <a:spcPts val="3100"/>
              </a:lnSpc>
              <a:buNone/>
            </a:pPr>
            <a:r>
              <a:rPr lang="en-US" sz="1950" b="1" dirty="0">
                <a:solidFill>
                  <a:srgbClr val="3C3939"/>
                </a:solidFill>
                <a:latin typeface="Roboto" pitchFamily="34" charset="0"/>
                <a:ea typeface="Roboto" pitchFamily="34" charset="-122"/>
                <a:cs typeface="Roboto" pitchFamily="34" charset="-120"/>
              </a:rPr>
              <a:t>Frequency</a:t>
            </a:r>
            <a:endParaRPr lang="en-US" sz="1950" dirty="0"/>
          </a:p>
        </p:txBody>
      </p:sp>
      <p:sp>
        <p:nvSpPr>
          <p:cNvPr id="8" name="Text 6"/>
          <p:cNvSpPr/>
          <p:nvPr/>
        </p:nvSpPr>
        <p:spPr>
          <a:xfrm>
            <a:off x="10119122" y="3287911"/>
            <a:ext cx="3310652" cy="394811"/>
          </a:xfrm>
          <a:prstGeom prst="rect">
            <a:avLst/>
          </a:prstGeom>
          <a:noFill/>
          <a:ln/>
        </p:spPr>
        <p:txBody>
          <a:bodyPr wrap="none" lIns="0" tIns="0" rIns="0" bIns="0" rtlCol="0" anchor="t"/>
          <a:lstStyle/>
          <a:p>
            <a:pPr algn="l" indent="0" marL="0">
              <a:lnSpc>
                <a:spcPts val="3100"/>
              </a:lnSpc>
              <a:buNone/>
            </a:pPr>
            <a:r>
              <a:rPr lang="en-US" sz="1950" b="1" dirty="0">
                <a:solidFill>
                  <a:srgbClr val="3C3939"/>
                </a:solidFill>
                <a:latin typeface="Roboto" pitchFamily="34" charset="0"/>
                <a:ea typeface="Roboto" pitchFamily="34" charset="-122"/>
                <a:cs typeface="Roboto" pitchFamily="34" charset="-120"/>
              </a:rPr>
              <a:t>Evidence</a:t>
            </a:r>
            <a:endParaRPr lang="en-US" sz="1950" dirty="0"/>
          </a:p>
        </p:txBody>
      </p:sp>
      <p:sp>
        <p:nvSpPr>
          <p:cNvPr id="9" name="Shape 7"/>
          <p:cNvSpPr/>
          <p:nvPr/>
        </p:nvSpPr>
        <p:spPr>
          <a:xfrm>
            <a:off x="947618" y="3834527"/>
            <a:ext cx="12735163" cy="698421"/>
          </a:xfrm>
          <a:prstGeom prst="rect">
            <a:avLst/>
          </a:prstGeom>
          <a:solidFill>
            <a:srgbClr val="000000">
              <a:alpha val="4000"/>
            </a:srgbClr>
          </a:solidFill>
          <a:ln/>
        </p:spPr>
      </p:sp>
      <p:sp>
        <p:nvSpPr>
          <p:cNvPr id="10" name="Text 8"/>
          <p:cNvSpPr/>
          <p:nvPr/>
        </p:nvSpPr>
        <p:spPr>
          <a:xfrm>
            <a:off x="1200864" y="3986332"/>
            <a:ext cx="4584144"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Morning writing</a:t>
            </a:r>
            <a:endParaRPr lang="en-US" sz="1950" dirty="0"/>
          </a:p>
        </p:txBody>
      </p:sp>
      <p:sp>
        <p:nvSpPr>
          <p:cNvPr id="11" name="Text 9"/>
          <p:cNvSpPr/>
          <p:nvPr/>
        </p:nvSpPr>
        <p:spPr>
          <a:xfrm>
            <a:off x="6298644" y="3986332"/>
            <a:ext cx="330684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5x per week</a:t>
            </a:r>
            <a:endParaRPr lang="en-US" sz="1950" dirty="0"/>
          </a:p>
        </p:txBody>
      </p:sp>
      <p:sp>
        <p:nvSpPr>
          <p:cNvPr id="12" name="Text 10"/>
          <p:cNvSpPr/>
          <p:nvPr/>
        </p:nvSpPr>
        <p:spPr>
          <a:xfrm>
            <a:off x="10119122" y="3986332"/>
            <a:ext cx="331065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Word count log</a:t>
            </a:r>
            <a:endParaRPr lang="en-US" sz="1950" dirty="0"/>
          </a:p>
        </p:txBody>
      </p:sp>
      <p:sp>
        <p:nvSpPr>
          <p:cNvPr id="13" name="Shape 11"/>
          <p:cNvSpPr/>
          <p:nvPr/>
        </p:nvSpPr>
        <p:spPr>
          <a:xfrm>
            <a:off x="947618" y="4532948"/>
            <a:ext cx="12735163" cy="698421"/>
          </a:xfrm>
          <a:prstGeom prst="rect">
            <a:avLst/>
          </a:prstGeom>
          <a:solidFill>
            <a:srgbClr val="FFFFFF">
              <a:alpha val="4000"/>
            </a:srgbClr>
          </a:solidFill>
          <a:ln/>
        </p:spPr>
      </p:sp>
      <p:sp>
        <p:nvSpPr>
          <p:cNvPr id="14" name="Text 12"/>
          <p:cNvSpPr/>
          <p:nvPr/>
        </p:nvSpPr>
        <p:spPr>
          <a:xfrm>
            <a:off x="1200864" y="4684752"/>
            <a:ext cx="4584144"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Client outreach</a:t>
            </a:r>
            <a:endParaRPr lang="en-US" sz="1950" dirty="0"/>
          </a:p>
        </p:txBody>
      </p:sp>
      <p:sp>
        <p:nvSpPr>
          <p:cNvPr id="15" name="Text 13"/>
          <p:cNvSpPr/>
          <p:nvPr/>
        </p:nvSpPr>
        <p:spPr>
          <a:xfrm>
            <a:off x="6298644" y="4684752"/>
            <a:ext cx="330684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10 calls/week</a:t>
            </a:r>
            <a:endParaRPr lang="en-US" sz="1950" dirty="0"/>
          </a:p>
        </p:txBody>
      </p:sp>
      <p:sp>
        <p:nvSpPr>
          <p:cNvPr id="16" name="Text 14"/>
          <p:cNvSpPr/>
          <p:nvPr/>
        </p:nvSpPr>
        <p:spPr>
          <a:xfrm>
            <a:off x="10119122" y="4684752"/>
            <a:ext cx="331065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CRM entries</a:t>
            </a:r>
            <a:endParaRPr lang="en-US" sz="1950" dirty="0"/>
          </a:p>
        </p:txBody>
      </p:sp>
      <p:sp>
        <p:nvSpPr>
          <p:cNvPr id="17" name="Shape 15"/>
          <p:cNvSpPr/>
          <p:nvPr/>
        </p:nvSpPr>
        <p:spPr>
          <a:xfrm>
            <a:off x="947618" y="5231368"/>
            <a:ext cx="12735163" cy="698421"/>
          </a:xfrm>
          <a:prstGeom prst="rect">
            <a:avLst/>
          </a:prstGeom>
          <a:solidFill>
            <a:srgbClr val="000000">
              <a:alpha val="4000"/>
            </a:srgbClr>
          </a:solidFill>
          <a:ln/>
        </p:spPr>
      </p:sp>
      <p:sp>
        <p:nvSpPr>
          <p:cNvPr id="18" name="Text 16"/>
          <p:cNvSpPr/>
          <p:nvPr/>
        </p:nvSpPr>
        <p:spPr>
          <a:xfrm>
            <a:off x="1200864" y="5383173"/>
            <a:ext cx="4584144"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Skill practice</a:t>
            </a:r>
            <a:endParaRPr lang="en-US" sz="1950" dirty="0"/>
          </a:p>
        </p:txBody>
      </p:sp>
      <p:sp>
        <p:nvSpPr>
          <p:cNvPr id="19" name="Text 17"/>
          <p:cNvSpPr/>
          <p:nvPr/>
        </p:nvSpPr>
        <p:spPr>
          <a:xfrm>
            <a:off x="6298644" y="5383173"/>
            <a:ext cx="330684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Daily, 30 min</a:t>
            </a:r>
            <a:endParaRPr lang="en-US" sz="1950" dirty="0"/>
          </a:p>
        </p:txBody>
      </p:sp>
      <p:sp>
        <p:nvSpPr>
          <p:cNvPr id="20" name="Text 18"/>
          <p:cNvSpPr/>
          <p:nvPr/>
        </p:nvSpPr>
        <p:spPr>
          <a:xfrm>
            <a:off x="10119122" y="5383173"/>
            <a:ext cx="331065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Streak tracker</a:t>
            </a:r>
            <a:endParaRPr lang="en-US" sz="1950" dirty="0"/>
          </a:p>
        </p:txBody>
      </p:sp>
      <p:sp>
        <p:nvSpPr>
          <p:cNvPr id="21" name="Shape 19"/>
          <p:cNvSpPr/>
          <p:nvPr/>
        </p:nvSpPr>
        <p:spPr>
          <a:xfrm>
            <a:off x="947618" y="5929789"/>
            <a:ext cx="12735163" cy="698421"/>
          </a:xfrm>
          <a:prstGeom prst="rect">
            <a:avLst/>
          </a:prstGeom>
          <a:solidFill>
            <a:srgbClr val="FFFFFF">
              <a:alpha val="4000"/>
            </a:srgbClr>
          </a:solidFill>
          <a:ln/>
        </p:spPr>
      </p:sp>
      <p:sp>
        <p:nvSpPr>
          <p:cNvPr id="22" name="Text 20"/>
          <p:cNvSpPr/>
          <p:nvPr/>
        </p:nvSpPr>
        <p:spPr>
          <a:xfrm>
            <a:off x="1200864" y="6081593"/>
            <a:ext cx="4584144"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Financial review</a:t>
            </a:r>
            <a:endParaRPr lang="en-US" sz="1950" dirty="0"/>
          </a:p>
        </p:txBody>
      </p:sp>
      <p:sp>
        <p:nvSpPr>
          <p:cNvPr id="23" name="Text 21"/>
          <p:cNvSpPr/>
          <p:nvPr/>
        </p:nvSpPr>
        <p:spPr>
          <a:xfrm>
            <a:off x="6298644" y="6081593"/>
            <a:ext cx="330684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Weekly Monday</a:t>
            </a:r>
            <a:endParaRPr lang="en-US" sz="1950" dirty="0"/>
          </a:p>
        </p:txBody>
      </p:sp>
      <p:sp>
        <p:nvSpPr>
          <p:cNvPr id="24" name="Text 22"/>
          <p:cNvSpPr/>
          <p:nvPr/>
        </p:nvSpPr>
        <p:spPr>
          <a:xfrm>
            <a:off x="10119122" y="6081593"/>
            <a:ext cx="3310652"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Spreadsheet update</a:t>
            </a:r>
            <a:endParaRPr lang="en-US" sz="1950" dirty="0"/>
          </a:p>
        </p:txBody>
      </p:sp>
      <p:sp>
        <p:nvSpPr>
          <p:cNvPr id="25" name="Text 23"/>
          <p:cNvSpPr/>
          <p:nvPr/>
        </p:nvSpPr>
        <p:spPr>
          <a:xfrm>
            <a:off x="932378" y="6913840"/>
            <a:ext cx="12765643" cy="394811"/>
          </a:xfrm>
          <a:prstGeom prst="rect">
            <a:avLst/>
          </a:prstGeom>
          <a:noFill/>
          <a:ln/>
        </p:spPr>
        <p:txBody>
          <a:bodyPr wrap="non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View results as direct products of a system, not magic.</a:t>
            </a:r>
            <a:endParaRPr lang="en-US" sz="19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932378" y="1932623"/>
            <a:ext cx="907184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Physical vs. Digital: Choose Visibility</a:t>
            </a:r>
            <a:endParaRPr lang="en-US" sz="4350" dirty="0"/>
          </a:p>
        </p:txBody>
      </p:sp>
      <p:pic>
        <p:nvPicPr>
          <p:cNvPr id="3" name="Image 0" descr="preencoded.png">    </p:cNvPr>
          <p:cNvPicPr>
            <a:picLocks noChangeAspect="1"/>
          </p:cNvPicPr>
          <p:nvPr/>
        </p:nvPicPr>
        <p:blipFill>
          <a:blip r:embed="rId1"/>
          <a:stretch>
            <a:fillRect/>
          </a:stretch>
        </p:blipFill>
        <p:spPr>
          <a:xfrm>
            <a:off x="932378" y="3159204"/>
            <a:ext cx="2339221" cy="1445657"/>
          </a:xfrm>
          <a:prstGeom prst="rect">
            <a:avLst/>
          </a:prstGeom>
        </p:spPr>
      </p:pic>
      <p:sp>
        <p:nvSpPr>
          <p:cNvPr id="4" name="Text 1"/>
          <p:cNvSpPr/>
          <p:nvPr/>
        </p:nvSpPr>
        <p:spPr>
          <a:xfrm>
            <a:off x="932378" y="493776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Physical Boards</a:t>
            </a:r>
            <a:endParaRPr lang="en-US" sz="2150" dirty="0"/>
          </a:p>
        </p:txBody>
      </p:sp>
      <p:sp>
        <p:nvSpPr>
          <p:cNvPr id="5" name="Text 2"/>
          <p:cNvSpPr/>
          <p:nvPr/>
        </p:nvSpPr>
        <p:spPr>
          <a:xfrm>
            <a:off x="932378" y="5444371"/>
            <a:ext cx="4033242"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Constant environmental cues, impossible to ignore</a:t>
            </a:r>
            <a:endParaRPr lang="en-US" sz="2050" dirty="0"/>
          </a:p>
        </p:txBody>
      </p:sp>
      <p:pic>
        <p:nvPicPr>
          <p:cNvPr id="6" name="Image 1" descr="preencoded.png">    </p:cNvPr>
          <p:cNvPicPr>
            <a:picLocks noChangeAspect="1"/>
          </p:cNvPicPr>
          <p:nvPr/>
        </p:nvPicPr>
        <p:blipFill>
          <a:blip r:embed="rId2"/>
          <a:stretch>
            <a:fillRect/>
          </a:stretch>
        </p:blipFill>
        <p:spPr>
          <a:xfrm>
            <a:off x="5298519" y="3159204"/>
            <a:ext cx="2339221" cy="1445657"/>
          </a:xfrm>
          <a:prstGeom prst="rect">
            <a:avLst/>
          </a:prstGeom>
        </p:spPr>
      </p:pic>
      <p:sp>
        <p:nvSpPr>
          <p:cNvPr id="7" name="Text 3"/>
          <p:cNvSpPr/>
          <p:nvPr/>
        </p:nvSpPr>
        <p:spPr>
          <a:xfrm>
            <a:off x="5298519" y="493776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Digital Boards</a:t>
            </a:r>
            <a:endParaRPr lang="en-US" sz="2150" dirty="0"/>
          </a:p>
        </p:txBody>
      </p:sp>
      <p:sp>
        <p:nvSpPr>
          <p:cNvPr id="8" name="Text 4"/>
          <p:cNvSpPr/>
          <p:nvPr/>
        </p:nvSpPr>
        <p:spPr>
          <a:xfrm>
            <a:off x="5298519" y="5444371"/>
            <a:ext cx="4033242"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Portability and easy updates, accessible anywhere</a:t>
            </a:r>
            <a:endParaRPr lang="en-US" sz="2050" dirty="0"/>
          </a:p>
        </p:txBody>
      </p:sp>
      <p:pic>
        <p:nvPicPr>
          <p:cNvPr id="9" name="Image 2" descr="preencoded.png">    </p:cNvPr>
          <p:cNvPicPr>
            <a:picLocks noChangeAspect="1"/>
          </p:cNvPicPr>
          <p:nvPr/>
        </p:nvPicPr>
        <p:blipFill>
          <a:blip r:embed="rId3"/>
          <a:stretch>
            <a:fillRect/>
          </a:stretch>
        </p:blipFill>
        <p:spPr>
          <a:xfrm>
            <a:off x="9664660" y="3159204"/>
            <a:ext cx="2339340" cy="1445776"/>
          </a:xfrm>
          <a:prstGeom prst="rect">
            <a:avLst/>
          </a:prstGeom>
        </p:spPr>
      </p:pic>
      <p:sp>
        <p:nvSpPr>
          <p:cNvPr id="10" name="Text 5"/>
          <p:cNvSpPr/>
          <p:nvPr/>
        </p:nvSpPr>
        <p:spPr>
          <a:xfrm>
            <a:off x="9664660" y="4937879"/>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Hybrid Approach</a:t>
            </a:r>
            <a:endParaRPr lang="en-US" sz="2150" dirty="0"/>
          </a:p>
        </p:txBody>
      </p:sp>
      <p:sp>
        <p:nvSpPr>
          <p:cNvPr id="11" name="Text 6"/>
          <p:cNvSpPr/>
          <p:nvPr/>
        </p:nvSpPr>
        <p:spPr>
          <a:xfrm>
            <a:off x="9664660" y="5444490"/>
            <a:ext cx="4033361"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Physical for daily prompts, digital for detailed tracking</a:t>
            </a:r>
            <a:endParaRPr lang="en-US" sz="20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932378" y="934760"/>
            <a:ext cx="6391989"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Design for Accountability</a:t>
            </a:r>
            <a:endParaRPr lang="en-US" sz="4350" dirty="0"/>
          </a:p>
        </p:txBody>
      </p:sp>
      <p:pic>
        <p:nvPicPr>
          <p:cNvPr id="3" name="Image 0" descr="preencoded.png">    </p:cNvPr>
          <p:cNvPicPr>
            <a:picLocks noChangeAspect="1"/>
          </p:cNvPicPr>
          <p:nvPr/>
        </p:nvPicPr>
        <p:blipFill>
          <a:blip r:embed="rId1"/>
          <a:stretch>
            <a:fillRect/>
          </a:stretch>
        </p:blipFill>
        <p:spPr>
          <a:xfrm>
            <a:off x="1955483" y="2327791"/>
            <a:ext cx="6023848" cy="3575209"/>
          </a:xfrm>
          <a:prstGeom prst="rect">
            <a:avLst/>
          </a:prstGeom>
        </p:spPr>
      </p:pic>
      <p:pic>
        <p:nvPicPr>
          <p:cNvPr id="4"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05065" y="3201632"/>
            <a:ext cx="512811" cy="512810"/>
          </a:xfrm>
          <a:prstGeom prst="rect">
            <a:avLst/>
          </a:prstGeom>
        </p:spPr>
      </p:pic>
      <p:sp>
        <p:nvSpPr>
          <p:cNvPr id="5" name="Text 1"/>
          <p:cNvSpPr/>
          <p:nvPr/>
        </p:nvSpPr>
        <p:spPr>
          <a:xfrm>
            <a:off x="6148183" y="5097747"/>
            <a:ext cx="1497406" cy="240380"/>
          </a:xfrm>
          <a:prstGeom prst="rect">
            <a:avLst/>
          </a:prstGeom>
          <a:noFill/>
          <a:ln/>
        </p:spPr>
        <p:txBody>
          <a:bodyPr wrap="none" lIns="0" tIns="0" rIns="0" bIns="0" rtlCol="0" anchor="t"/>
          <a:lstStyle/>
          <a:p>
            <a:pPr algn="ctr" indent="0" marL="0">
              <a:lnSpc>
                <a:spcPts val="1850"/>
              </a:lnSpc>
              <a:buNone/>
            </a:pPr>
            <a:r>
              <a:rPr lang="en-US" sz="1500" dirty="0">
                <a:solidFill>
                  <a:srgbClr val="3C3939"/>
                </a:solidFill>
                <a:latin typeface="Raleway" pitchFamily="34" charset="0"/>
                <a:ea typeface="Raleway" pitchFamily="34" charset="-122"/>
                <a:cs typeface="Raleway" pitchFamily="34" charset="-120"/>
              </a:rPr>
              <a:t>Placement</a:t>
            </a:r>
            <a:endParaRPr lang="en-US" sz="1500" dirty="0"/>
          </a:p>
        </p:txBody>
      </p:sp>
      <p:pic>
        <p:nvPicPr>
          <p:cNvPr id="6"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27698" y="3202593"/>
            <a:ext cx="512811" cy="512811"/>
          </a:xfrm>
          <a:prstGeom prst="rect">
            <a:avLst/>
          </a:prstGeom>
        </p:spPr>
      </p:pic>
      <p:sp>
        <p:nvSpPr>
          <p:cNvPr id="7" name="Text 2"/>
          <p:cNvSpPr/>
          <p:nvPr/>
        </p:nvSpPr>
        <p:spPr>
          <a:xfrm>
            <a:off x="4261041" y="5097747"/>
            <a:ext cx="1497406" cy="240380"/>
          </a:xfrm>
          <a:prstGeom prst="rect">
            <a:avLst/>
          </a:prstGeom>
          <a:noFill/>
          <a:ln/>
        </p:spPr>
        <p:txBody>
          <a:bodyPr wrap="none" lIns="0" tIns="0" rIns="0" bIns="0" rtlCol="0" anchor="t"/>
          <a:lstStyle/>
          <a:p>
            <a:pPr algn="ctr" indent="0" marL="0">
              <a:lnSpc>
                <a:spcPts val="1850"/>
              </a:lnSpc>
              <a:buNone/>
            </a:pPr>
            <a:r>
              <a:rPr lang="en-US" sz="1500" dirty="0">
                <a:solidFill>
                  <a:srgbClr val="3C3939"/>
                </a:solidFill>
                <a:latin typeface="Raleway" pitchFamily="34" charset="0"/>
                <a:ea typeface="Raleway" pitchFamily="34" charset="-122"/>
                <a:cs typeface="Raleway" pitchFamily="34" charset="-120"/>
              </a:rPr>
              <a:t>Checkboxes</a:t>
            </a:r>
            <a:endParaRPr lang="en-US" sz="1500" dirty="0"/>
          </a:p>
        </p:txBody>
      </p:sp>
      <p:pic>
        <p:nvPicPr>
          <p:cNvPr id="8"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40556" y="3202593"/>
            <a:ext cx="512811" cy="512811"/>
          </a:xfrm>
          <a:prstGeom prst="rect">
            <a:avLst/>
          </a:prstGeom>
        </p:spPr>
      </p:pic>
      <p:sp>
        <p:nvSpPr>
          <p:cNvPr id="9" name="Text 3"/>
          <p:cNvSpPr/>
          <p:nvPr/>
        </p:nvSpPr>
        <p:spPr>
          <a:xfrm>
            <a:off x="2343130" y="5097747"/>
            <a:ext cx="1497406" cy="240380"/>
          </a:xfrm>
          <a:prstGeom prst="rect">
            <a:avLst/>
          </a:prstGeom>
          <a:noFill/>
          <a:ln/>
        </p:spPr>
        <p:txBody>
          <a:bodyPr wrap="none" lIns="0" tIns="0" rIns="0" bIns="0" rtlCol="0" anchor="t"/>
          <a:lstStyle/>
          <a:p>
            <a:pPr algn="ctr" indent="0" marL="0">
              <a:lnSpc>
                <a:spcPts val="1850"/>
              </a:lnSpc>
              <a:buNone/>
            </a:pPr>
            <a:r>
              <a:rPr lang="en-US" sz="1500" dirty="0">
                <a:solidFill>
                  <a:srgbClr val="3C3939"/>
                </a:solidFill>
                <a:latin typeface="Raleway" pitchFamily="34" charset="0"/>
                <a:ea typeface="Raleway" pitchFamily="34" charset="-122"/>
                <a:cs typeface="Raleway" pitchFamily="34" charset="-120"/>
              </a:rPr>
              <a:t>Deadlines</a:t>
            </a:r>
            <a:endParaRPr lang="en-US" sz="1500" dirty="0"/>
          </a:p>
        </p:txBody>
      </p:sp>
      <p:sp>
        <p:nvSpPr>
          <p:cNvPr id="10" name="Text 4"/>
          <p:cNvSpPr/>
          <p:nvPr/>
        </p:nvSpPr>
        <p:spPr>
          <a:xfrm>
            <a:off x="932378" y="6202680"/>
            <a:ext cx="8070175"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 clean, simple design with limited colors and fonts signals this is a working document, reducing cognitive load.</a:t>
            </a:r>
            <a:endParaRPr lang="en-US" sz="2050" dirty="0"/>
          </a:p>
        </p:txBody>
      </p:sp>
      <p:sp>
        <p:nvSpPr>
          <p:cNvPr id="11" name="Shape 5"/>
          <p:cNvSpPr/>
          <p:nvPr/>
        </p:nvSpPr>
        <p:spPr>
          <a:xfrm>
            <a:off x="9468207" y="2028111"/>
            <a:ext cx="4429125" cy="5266730"/>
          </a:xfrm>
          <a:prstGeom prst="roundRect">
            <a:avLst>
              <a:gd name="adj" fmla="val 4331"/>
            </a:avLst>
          </a:prstGeom>
          <a:solidFill>
            <a:srgbClr val="1B1B27">
              <a:alpha val="95000"/>
            </a:srgbClr>
          </a:solidFill>
          <a:ln/>
        </p:spPr>
      </p:sp>
      <p:sp>
        <p:nvSpPr>
          <p:cNvPr id="12" name="Text 6"/>
          <p:cNvSpPr/>
          <p:nvPr/>
        </p:nvSpPr>
        <p:spPr>
          <a:xfrm>
            <a:off x="9734550" y="280975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FFFFFF"/>
                </a:solidFill>
                <a:latin typeface="Raleway" pitchFamily="34" charset="0"/>
                <a:ea typeface="Raleway" pitchFamily="34" charset="-122"/>
                <a:cs typeface="Raleway" pitchFamily="34" charset="-120"/>
              </a:rPr>
              <a:t>Key Design Principles</a:t>
            </a:r>
            <a:endParaRPr lang="en-US" sz="2150" dirty="0"/>
          </a:p>
        </p:txBody>
      </p:sp>
      <p:sp>
        <p:nvSpPr>
          <p:cNvPr id="13" name="Text 7"/>
          <p:cNvSpPr/>
          <p:nvPr/>
        </p:nvSpPr>
        <p:spPr>
          <a:xfrm>
            <a:off x="9734550" y="3422928"/>
            <a:ext cx="3896439" cy="2983802"/>
          </a:xfrm>
          <a:prstGeom prst="rect">
            <a:avLst/>
          </a:prstGeom>
          <a:noFill/>
          <a:ln/>
        </p:spPr>
        <p:txBody>
          <a:bodyPr wrap="square" lIns="0" tIns="0" rIns="0" bIns="0" rtlCol="0" anchor="t"/>
          <a:lstStyle/>
          <a:p>
            <a:pPr algn="l" marL="342900" indent="-342900">
              <a:lnSpc>
                <a:spcPts val="3350"/>
              </a:lnSpc>
              <a:buSzPct val="100000"/>
              <a:buChar char="•"/>
            </a:pPr>
            <a:r>
              <a:rPr lang="en-US" sz="2050" dirty="0">
                <a:solidFill>
                  <a:srgbClr val="FFFFFF"/>
                </a:solidFill>
                <a:latin typeface="Roboto" pitchFamily="34" charset="0"/>
                <a:ea typeface="Roboto" pitchFamily="34" charset="-122"/>
                <a:cs typeface="Roboto" pitchFamily="34" charset="-120"/>
              </a:rPr>
              <a:t>Place where you cannot ignore it</a:t>
            </a:r>
            <a:endParaRPr lang="en-US" sz="2050" dirty="0"/>
          </a:p>
          <a:p>
            <a:pPr algn="l" marL="342900" indent="-342900">
              <a:lnSpc>
                <a:spcPts val="3350"/>
              </a:lnSpc>
              <a:buSzPct val="100000"/>
              <a:buChar char="•"/>
            </a:pPr>
            <a:r>
              <a:rPr lang="en-US" sz="2050" dirty="0">
                <a:solidFill>
                  <a:srgbClr val="FFFFFF"/>
                </a:solidFill>
                <a:latin typeface="Roboto" pitchFamily="34" charset="0"/>
                <a:ea typeface="Roboto" pitchFamily="34" charset="-122"/>
                <a:cs typeface="Roboto" pitchFamily="34" charset="-120"/>
              </a:rPr>
              <a:t>Use clear deadlines and checkboxes</a:t>
            </a:r>
            <a:endParaRPr lang="en-US" sz="2050" dirty="0"/>
          </a:p>
          <a:p>
            <a:pPr algn="l" marL="342900" indent="-342900">
              <a:lnSpc>
                <a:spcPts val="3350"/>
              </a:lnSpc>
              <a:buSzPct val="100000"/>
              <a:buChar char="•"/>
            </a:pPr>
            <a:r>
              <a:rPr lang="en-US" sz="2050" dirty="0">
                <a:solidFill>
                  <a:srgbClr val="FFFFFF"/>
                </a:solidFill>
                <a:latin typeface="Roboto" pitchFamily="34" charset="0"/>
                <a:ea typeface="Roboto" pitchFamily="34" charset="-122"/>
                <a:cs typeface="Roboto" pitchFamily="34" charset="-120"/>
              </a:rPr>
              <a:t>Minimize colors and fonts</a:t>
            </a:r>
            <a:endParaRPr lang="en-US" sz="2050" dirty="0"/>
          </a:p>
          <a:p>
            <a:pPr algn="l" marL="342900" indent="-342900">
              <a:lnSpc>
                <a:spcPts val="3350"/>
              </a:lnSpc>
              <a:buSzPct val="100000"/>
              <a:buChar char="•"/>
            </a:pPr>
            <a:r>
              <a:rPr lang="en-US" sz="2050" dirty="0">
                <a:solidFill>
                  <a:srgbClr val="FFFFFF"/>
                </a:solidFill>
                <a:latin typeface="Roboto" pitchFamily="34" charset="0"/>
                <a:ea typeface="Roboto" pitchFamily="34" charset="-122"/>
                <a:cs typeface="Roboto" pitchFamily="34" charset="-120"/>
              </a:rPr>
              <a:t>Focus on follow-through, not inspiration</a:t>
            </a:r>
            <a:endParaRPr lang="en-US" sz="20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1096089"/>
            <a:ext cx="4995148" cy="624245"/>
          </a:xfrm>
          <a:prstGeom prst="rect">
            <a:avLst/>
          </a:prstGeom>
          <a:noFill/>
          <a:ln/>
        </p:spPr>
        <p:txBody>
          <a:bodyPr wrap="none" lIns="0" tIns="0" rIns="0" bIns="0" rtlCol="0" anchor="t"/>
          <a:lstStyle/>
          <a:p>
            <a:pPr algn="l" indent="0" marL="0">
              <a:lnSpc>
                <a:spcPts val="4900"/>
              </a:lnSpc>
              <a:buNone/>
            </a:pPr>
            <a:r>
              <a:rPr lang="en-US" sz="3900" dirty="0">
                <a:solidFill>
                  <a:srgbClr val="1B1B27"/>
                </a:solidFill>
                <a:latin typeface="Raleway" pitchFamily="34" charset="0"/>
                <a:ea typeface="Raleway" pitchFamily="34" charset="-122"/>
                <a:cs typeface="Raleway" pitchFamily="34" charset="-120"/>
              </a:rPr>
              <a:t>Maintenance Rhythm</a:t>
            </a:r>
            <a:endParaRPr lang="en-US" sz="3900" dirty="0"/>
          </a:p>
        </p:txBody>
      </p:sp>
      <p:sp>
        <p:nvSpPr>
          <p:cNvPr id="4" name="Shape 1"/>
          <p:cNvSpPr/>
          <p:nvPr/>
        </p:nvSpPr>
        <p:spPr>
          <a:xfrm>
            <a:off x="6688455" y="2043946"/>
            <a:ext cx="30480" cy="3528298"/>
          </a:xfrm>
          <a:prstGeom prst="roundRect">
            <a:avLst>
              <a:gd name="adj" fmla="val 330393"/>
            </a:avLst>
          </a:prstGeom>
          <a:solidFill>
            <a:srgbClr val="C7C7D0"/>
          </a:solidFill>
          <a:ln/>
        </p:spPr>
      </p:sp>
      <p:sp>
        <p:nvSpPr>
          <p:cNvPr id="5" name="Shape 2"/>
          <p:cNvSpPr/>
          <p:nvPr/>
        </p:nvSpPr>
        <p:spPr>
          <a:xfrm>
            <a:off x="6927711" y="2298383"/>
            <a:ext cx="719257" cy="30480"/>
          </a:xfrm>
          <a:prstGeom prst="roundRect">
            <a:avLst>
              <a:gd name="adj" fmla="val 330393"/>
            </a:avLst>
          </a:prstGeom>
          <a:solidFill>
            <a:srgbClr val="C7C7D0"/>
          </a:solidFill>
          <a:ln/>
        </p:spPr>
      </p:sp>
      <p:sp>
        <p:nvSpPr>
          <p:cNvPr id="6" name="Shape 3"/>
          <p:cNvSpPr/>
          <p:nvPr/>
        </p:nvSpPr>
        <p:spPr>
          <a:xfrm>
            <a:off x="6418719" y="2043946"/>
            <a:ext cx="539472" cy="539472"/>
          </a:xfrm>
          <a:prstGeom prst="roundRect">
            <a:avLst>
              <a:gd name="adj" fmla="val 18667"/>
            </a:avLst>
          </a:prstGeom>
          <a:solidFill>
            <a:srgbClr val="E1E1EA"/>
          </a:solidFill>
          <a:ln w="7620">
            <a:solidFill>
              <a:srgbClr val="C7C7D0"/>
            </a:solidFill>
            <a:prstDash val="solid"/>
          </a:ln>
        </p:spPr>
      </p:sp>
      <p:sp>
        <p:nvSpPr>
          <p:cNvPr id="7" name="Text 4"/>
          <p:cNvSpPr/>
          <p:nvPr/>
        </p:nvSpPr>
        <p:spPr>
          <a:xfrm>
            <a:off x="6538555" y="2126337"/>
            <a:ext cx="299680" cy="374571"/>
          </a:xfrm>
          <a:prstGeom prst="rect">
            <a:avLst/>
          </a:prstGeom>
          <a:noFill/>
          <a:ln/>
        </p:spPr>
        <p:txBody>
          <a:bodyPr wrap="none" lIns="0" tIns="0" rIns="0" bIns="0" rtlCol="0" anchor="t"/>
          <a:lstStyle/>
          <a:p>
            <a:pPr algn="ctr" indent="0" marL="0">
              <a:lnSpc>
                <a:spcPts val="2350"/>
              </a:lnSpc>
              <a:buNone/>
            </a:pPr>
            <a:r>
              <a:rPr lang="en-US" sz="2350" dirty="0">
                <a:solidFill>
                  <a:srgbClr val="3C3939"/>
                </a:solidFill>
                <a:latin typeface="Raleway" pitchFamily="34" charset="0"/>
                <a:ea typeface="Raleway" pitchFamily="34" charset="-122"/>
                <a:cs typeface="Raleway" pitchFamily="34" charset="-120"/>
              </a:rPr>
              <a:t>1</a:t>
            </a:r>
            <a:endParaRPr lang="en-US" sz="2350" dirty="0"/>
          </a:p>
        </p:txBody>
      </p:sp>
      <p:sp>
        <p:nvSpPr>
          <p:cNvPr id="8" name="Text 5"/>
          <p:cNvSpPr/>
          <p:nvPr/>
        </p:nvSpPr>
        <p:spPr>
          <a:xfrm>
            <a:off x="7887295" y="2126337"/>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Daily</a:t>
            </a:r>
            <a:endParaRPr lang="en-US" sz="1950" dirty="0"/>
          </a:p>
        </p:txBody>
      </p:sp>
      <p:sp>
        <p:nvSpPr>
          <p:cNvPr id="9" name="Text 6"/>
          <p:cNvSpPr/>
          <p:nvPr/>
        </p:nvSpPr>
        <p:spPr>
          <a:xfrm>
            <a:off x="7887295" y="2567940"/>
            <a:ext cx="5810726"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Review your actions</a:t>
            </a:r>
            <a:endParaRPr lang="en-US" sz="1850" dirty="0"/>
          </a:p>
        </p:txBody>
      </p:sp>
      <p:sp>
        <p:nvSpPr>
          <p:cNvPr id="10" name="Shape 7"/>
          <p:cNvSpPr/>
          <p:nvPr/>
        </p:nvSpPr>
        <p:spPr>
          <a:xfrm>
            <a:off x="6927711" y="3618309"/>
            <a:ext cx="719257" cy="30480"/>
          </a:xfrm>
          <a:prstGeom prst="roundRect">
            <a:avLst>
              <a:gd name="adj" fmla="val 330393"/>
            </a:avLst>
          </a:prstGeom>
          <a:solidFill>
            <a:srgbClr val="C7C7D0"/>
          </a:solidFill>
          <a:ln/>
        </p:spPr>
      </p:sp>
      <p:sp>
        <p:nvSpPr>
          <p:cNvPr id="11" name="Shape 8"/>
          <p:cNvSpPr/>
          <p:nvPr/>
        </p:nvSpPr>
        <p:spPr>
          <a:xfrm>
            <a:off x="6418719" y="3363873"/>
            <a:ext cx="539472" cy="539472"/>
          </a:xfrm>
          <a:prstGeom prst="roundRect">
            <a:avLst>
              <a:gd name="adj" fmla="val 18667"/>
            </a:avLst>
          </a:prstGeom>
          <a:solidFill>
            <a:srgbClr val="E1E1EA"/>
          </a:solidFill>
          <a:ln w="7620">
            <a:solidFill>
              <a:srgbClr val="C7C7D0"/>
            </a:solidFill>
            <a:prstDash val="solid"/>
          </a:ln>
        </p:spPr>
      </p:sp>
      <p:sp>
        <p:nvSpPr>
          <p:cNvPr id="12" name="Text 9"/>
          <p:cNvSpPr/>
          <p:nvPr/>
        </p:nvSpPr>
        <p:spPr>
          <a:xfrm>
            <a:off x="6538555" y="3446264"/>
            <a:ext cx="299680" cy="374571"/>
          </a:xfrm>
          <a:prstGeom prst="rect">
            <a:avLst/>
          </a:prstGeom>
          <a:noFill/>
          <a:ln/>
        </p:spPr>
        <p:txBody>
          <a:bodyPr wrap="none" lIns="0" tIns="0" rIns="0" bIns="0" rtlCol="0" anchor="t"/>
          <a:lstStyle/>
          <a:p>
            <a:pPr algn="ctr" indent="0" marL="0">
              <a:lnSpc>
                <a:spcPts val="2350"/>
              </a:lnSpc>
              <a:buNone/>
            </a:pPr>
            <a:r>
              <a:rPr lang="en-US" sz="2350" dirty="0">
                <a:solidFill>
                  <a:srgbClr val="3C3939"/>
                </a:solidFill>
                <a:latin typeface="Raleway" pitchFamily="34" charset="0"/>
                <a:ea typeface="Raleway" pitchFamily="34" charset="-122"/>
                <a:cs typeface="Raleway" pitchFamily="34" charset="-120"/>
              </a:rPr>
              <a:t>2</a:t>
            </a:r>
            <a:endParaRPr lang="en-US" sz="2350" dirty="0"/>
          </a:p>
        </p:txBody>
      </p:sp>
      <p:sp>
        <p:nvSpPr>
          <p:cNvPr id="13" name="Text 10"/>
          <p:cNvSpPr/>
          <p:nvPr/>
        </p:nvSpPr>
        <p:spPr>
          <a:xfrm>
            <a:off x="7887295" y="3446264"/>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Weekly</a:t>
            </a:r>
            <a:endParaRPr lang="en-US" sz="1950" dirty="0"/>
          </a:p>
        </p:txBody>
      </p:sp>
      <p:sp>
        <p:nvSpPr>
          <p:cNvPr id="14" name="Text 11"/>
          <p:cNvSpPr/>
          <p:nvPr/>
        </p:nvSpPr>
        <p:spPr>
          <a:xfrm>
            <a:off x="7887295" y="3887867"/>
            <a:ext cx="5810726"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Update your evidence</a:t>
            </a:r>
            <a:endParaRPr lang="en-US" sz="1850" dirty="0"/>
          </a:p>
        </p:txBody>
      </p:sp>
      <p:sp>
        <p:nvSpPr>
          <p:cNvPr id="15" name="Shape 12"/>
          <p:cNvSpPr/>
          <p:nvPr/>
        </p:nvSpPr>
        <p:spPr>
          <a:xfrm>
            <a:off x="6927711" y="4938236"/>
            <a:ext cx="719257" cy="30480"/>
          </a:xfrm>
          <a:prstGeom prst="roundRect">
            <a:avLst>
              <a:gd name="adj" fmla="val 330393"/>
            </a:avLst>
          </a:prstGeom>
          <a:solidFill>
            <a:srgbClr val="C7C7D0"/>
          </a:solidFill>
          <a:ln/>
        </p:spPr>
      </p:sp>
      <p:sp>
        <p:nvSpPr>
          <p:cNvPr id="16" name="Shape 13"/>
          <p:cNvSpPr/>
          <p:nvPr/>
        </p:nvSpPr>
        <p:spPr>
          <a:xfrm>
            <a:off x="6418719" y="4683800"/>
            <a:ext cx="539472" cy="539472"/>
          </a:xfrm>
          <a:prstGeom prst="roundRect">
            <a:avLst>
              <a:gd name="adj" fmla="val 18667"/>
            </a:avLst>
          </a:prstGeom>
          <a:solidFill>
            <a:srgbClr val="E1E1EA"/>
          </a:solidFill>
          <a:ln w="7620">
            <a:solidFill>
              <a:srgbClr val="C7C7D0"/>
            </a:solidFill>
            <a:prstDash val="solid"/>
          </a:ln>
        </p:spPr>
      </p:sp>
      <p:sp>
        <p:nvSpPr>
          <p:cNvPr id="17" name="Text 14"/>
          <p:cNvSpPr/>
          <p:nvPr/>
        </p:nvSpPr>
        <p:spPr>
          <a:xfrm>
            <a:off x="6538555" y="4766191"/>
            <a:ext cx="299680" cy="374571"/>
          </a:xfrm>
          <a:prstGeom prst="rect">
            <a:avLst/>
          </a:prstGeom>
          <a:noFill/>
          <a:ln/>
        </p:spPr>
        <p:txBody>
          <a:bodyPr wrap="none" lIns="0" tIns="0" rIns="0" bIns="0" rtlCol="0" anchor="t"/>
          <a:lstStyle/>
          <a:p>
            <a:pPr algn="ctr" indent="0" marL="0">
              <a:lnSpc>
                <a:spcPts val="2350"/>
              </a:lnSpc>
              <a:buNone/>
            </a:pPr>
            <a:r>
              <a:rPr lang="en-US" sz="2350" dirty="0">
                <a:solidFill>
                  <a:srgbClr val="3C3939"/>
                </a:solidFill>
                <a:latin typeface="Raleway" pitchFamily="34" charset="0"/>
                <a:ea typeface="Raleway" pitchFamily="34" charset="-122"/>
                <a:cs typeface="Raleway" pitchFamily="34" charset="-120"/>
              </a:rPr>
              <a:t>3</a:t>
            </a:r>
            <a:endParaRPr lang="en-US" sz="2350" dirty="0"/>
          </a:p>
        </p:txBody>
      </p:sp>
      <p:sp>
        <p:nvSpPr>
          <p:cNvPr id="18" name="Text 15"/>
          <p:cNvSpPr/>
          <p:nvPr/>
        </p:nvSpPr>
        <p:spPr>
          <a:xfrm>
            <a:off x="7887295" y="4766191"/>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Quarterly</a:t>
            </a:r>
            <a:endParaRPr lang="en-US" sz="1950" dirty="0"/>
          </a:p>
        </p:txBody>
      </p:sp>
      <p:sp>
        <p:nvSpPr>
          <p:cNvPr id="19" name="Text 16"/>
          <p:cNvSpPr/>
          <p:nvPr/>
        </p:nvSpPr>
        <p:spPr>
          <a:xfrm>
            <a:off x="7887295" y="5207794"/>
            <a:ext cx="5810726"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Adjust overall structure</a:t>
            </a:r>
            <a:endParaRPr lang="en-US" sz="1850" dirty="0"/>
          </a:p>
        </p:txBody>
      </p:sp>
      <p:sp>
        <p:nvSpPr>
          <p:cNvPr id="20" name="Shape 17"/>
          <p:cNvSpPr/>
          <p:nvPr/>
        </p:nvSpPr>
        <p:spPr>
          <a:xfrm>
            <a:off x="6418778" y="5814893"/>
            <a:ext cx="7279243" cy="1318498"/>
          </a:xfrm>
          <a:prstGeom prst="roundRect">
            <a:avLst>
              <a:gd name="adj" fmla="val 7638"/>
            </a:avLst>
          </a:prstGeom>
          <a:solidFill>
            <a:srgbClr val="D2D2E0"/>
          </a:solidFill>
          <a:ln/>
        </p:spPr>
      </p:sp>
      <p:pic>
        <p:nvPicPr>
          <p:cNvPr id="21" name="Image 1" descr="preencoded.png">    </p:cNvPr>
          <p:cNvPicPr>
            <a:picLocks noChangeAspect="1"/>
          </p:cNvPicPr>
          <p:nvPr/>
        </p:nvPicPr>
        <p:blipFill>
          <a:blip r:embed="rId2"/>
          <a:stretch>
            <a:fillRect/>
          </a:stretch>
        </p:blipFill>
        <p:spPr>
          <a:xfrm>
            <a:off x="6658451" y="6163747"/>
            <a:ext cx="299680" cy="239673"/>
          </a:xfrm>
          <a:prstGeom prst="rect">
            <a:avLst/>
          </a:prstGeom>
        </p:spPr>
      </p:pic>
      <p:sp>
        <p:nvSpPr>
          <p:cNvPr id="22" name="Text 18"/>
          <p:cNvSpPr/>
          <p:nvPr/>
        </p:nvSpPr>
        <p:spPr>
          <a:xfrm>
            <a:off x="7197804" y="6090523"/>
            <a:ext cx="6260544" cy="728901"/>
          </a:xfrm>
          <a:prstGeom prst="rect">
            <a:avLst/>
          </a:prstGeom>
          <a:noFill/>
          <a:ln/>
        </p:spPr>
        <p:txBody>
          <a:bodyPr wrap="square" lIns="0" tIns="0" rIns="0" bIns="0" rtlCol="0" anchor="t"/>
          <a:lstStyle/>
          <a:p>
            <a:pPr algn="l" indent="0" marL="0">
              <a:lnSpc>
                <a:spcPts val="2850"/>
              </a:lnSpc>
              <a:buNone/>
            </a:pPr>
            <a:r>
              <a:rPr lang="en-US" sz="1850" dirty="0">
                <a:solidFill>
                  <a:srgbClr val="000000"/>
                </a:solidFill>
                <a:latin typeface="Roboto" pitchFamily="34" charset="0"/>
                <a:ea typeface="Roboto" pitchFamily="34" charset="-122"/>
                <a:cs typeface="Roboto" pitchFamily="34" charset="-120"/>
              </a:rPr>
              <a:t>Beware of constant redesigning—it's often sophisticated procrastination used to avoid actual work.</a:t>
            </a:r>
            <a:endParaRPr lang="en-US" sz="18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1706047"/>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When the Board Feels Accusatory</a:t>
            </a:r>
            <a:endParaRPr lang="en-US" sz="4350" dirty="0"/>
          </a:p>
        </p:txBody>
      </p:sp>
      <p:sp>
        <p:nvSpPr>
          <p:cNvPr id="4" name="Text 1"/>
          <p:cNvSpPr/>
          <p:nvPr/>
        </p:nvSpPr>
        <p:spPr>
          <a:xfrm>
            <a:off x="6418778" y="3493175"/>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There will be days when the board reflects the truth of your inaction. In these moments, don't look away or negotiate emotionally.</a:t>
            </a:r>
            <a:endParaRPr lang="en-US" sz="2050" dirty="0"/>
          </a:p>
        </p:txBody>
      </p:sp>
      <p:sp>
        <p:nvSpPr>
          <p:cNvPr id="5" name="Text 2"/>
          <p:cNvSpPr/>
          <p:nvPr/>
        </p:nvSpPr>
        <p:spPr>
          <a:xfrm>
            <a:off x="6818352" y="5371267"/>
            <a:ext cx="6879669"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Engage operationally: "What is the smallest action I can take today that keeps the system intact?"</a:t>
            </a:r>
            <a:endParaRPr lang="en-US" sz="2050" dirty="0"/>
          </a:p>
        </p:txBody>
      </p:sp>
      <p:sp>
        <p:nvSpPr>
          <p:cNvPr id="6" name="Shape 3"/>
          <p:cNvSpPr/>
          <p:nvPr/>
        </p:nvSpPr>
        <p:spPr>
          <a:xfrm>
            <a:off x="6418778" y="5071586"/>
            <a:ext cx="30480" cy="1451848"/>
          </a:xfrm>
          <a:prstGeom prst="rect">
            <a:avLst/>
          </a:prstGeom>
          <a:solidFill>
            <a:srgbClr val="1B1B27"/>
          </a:solidFill>
          <a:ln/>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932378" y="1512808"/>
            <a:ext cx="11782782" cy="957382"/>
          </a:xfrm>
          <a:prstGeom prst="rect">
            <a:avLst/>
          </a:prstGeom>
          <a:noFill/>
          <a:ln/>
        </p:spPr>
        <p:txBody>
          <a:bodyPr wrap="none" lIns="0" tIns="0" rIns="0" bIns="0" rtlCol="0" anchor="t"/>
          <a:lstStyle/>
          <a:p>
            <a:pPr algn="l" indent="0" marL="0">
              <a:lnSpc>
                <a:spcPts val="7500"/>
              </a:lnSpc>
              <a:buNone/>
            </a:pPr>
            <a:r>
              <a:rPr lang="en-US" sz="6000" dirty="0">
                <a:solidFill>
                  <a:srgbClr val="1B1B27"/>
                </a:solidFill>
                <a:latin typeface="Raleway" pitchFamily="34" charset="0"/>
                <a:ea typeface="Raleway" pitchFamily="34" charset="-122"/>
                <a:cs typeface="Raleway" pitchFamily="34" charset="-120"/>
              </a:rPr>
              <a:t>From Trying to Embodied Identity</a:t>
            </a:r>
            <a:endParaRPr lang="en-US" sz="6000" dirty="0"/>
          </a:p>
        </p:txBody>
      </p:sp>
      <p:sp>
        <p:nvSpPr>
          <p:cNvPr id="3" name="Text 1"/>
          <p:cNvSpPr/>
          <p:nvPr/>
        </p:nvSpPr>
        <p:spPr>
          <a:xfrm>
            <a:off x="932378" y="3002994"/>
            <a:ext cx="12765643"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You'll know the board is working when you spend less time planning and more time doing. As evidence accumulates, you'll stop fantasizing and start executing.</a:t>
            </a:r>
            <a:endParaRPr lang="en-US" sz="2050" dirty="0"/>
          </a:p>
        </p:txBody>
      </p:sp>
      <p:sp>
        <p:nvSpPr>
          <p:cNvPr id="4" name="Shape 2"/>
          <p:cNvSpPr/>
          <p:nvPr/>
        </p:nvSpPr>
        <p:spPr>
          <a:xfrm>
            <a:off x="932378" y="4155162"/>
            <a:ext cx="4077652" cy="2561511"/>
          </a:xfrm>
          <a:prstGeom prst="roundRect">
            <a:avLst>
              <a:gd name="adj" fmla="val 4368"/>
            </a:avLst>
          </a:prstGeom>
          <a:solidFill>
            <a:srgbClr val="E1E1EA"/>
          </a:solidFill>
          <a:ln w="15240">
            <a:solidFill>
              <a:srgbClr val="C7C7D0"/>
            </a:solidFill>
            <a:prstDash val="solid"/>
          </a:ln>
        </p:spPr>
      </p:sp>
      <p:sp>
        <p:nvSpPr>
          <p:cNvPr id="5" name="Shape 3"/>
          <p:cNvSpPr/>
          <p:nvPr/>
        </p:nvSpPr>
        <p:spPr>
          <a:xfrm>
            <a:off x="1213961" y="4436745"/>
            <a:ext cx="799148" cy="799148"/>
          </a:xfrm>
          <a:prstGeom prst="roundRect">
            <a:avLst>
              <a:gd name="adj" fmla="val 11441042"/>
            </a:avLst>
          </a:prstGeom>
          <a:solidFill>
            <a:srgbClr val="1B1B27"/>
          </a:solidFill>
          <a:ln/>
        </p:spPr>
      </p:sp>
      <p:pic>
        <p:nvPicPr>
          <p:cNvPr id="6"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433751" y="4656415"/>
            <a:ext cx="359569" cy="359569"/>
          </a:xfrm>
          <a:prstGeom prst="rect">
            <a:avLst/>
          </a:prstGeom>
        </p:spPr>
      </p:pic>
      <p:sp>
        <p:nvSpPr>
          <p:cNvPr id="7" name="Text 4"/>
          <p:cNvSpPr/>
          <p:nvPr/>
        </p:nvSpPr>
        <p:spPr>
          <a:xfrm>
            <a:off x="1213961" y="550223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Less Planning</a:t>
            </a:r>
            <a:endParaRPr lang="en-US" sz="2150" dirty="0"/>
          </a:p>
        </p:txBody>
      </p:sp>
      <p:sp>
        <p:nvSpPr>
          <p:cNvPr id="8" name="Text 5"/>
          <p:cNvSpPr/>
          <p:nvPr/>
        </p:nvSpPr>
        <p:spPr>
          <a:xfrm>
            <a:off x="1213961" y="6008846"/>
            <a:ext cx="3514487"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Reduced decision fatigue</a:t>
            </a:r>
            <a:endParaRPr lang="en-US" sz="2050" dirty="0"/>
          </a:p>
        </p:txBody>
      </p:sp>
      <p:sp>
        <p:nvSpPr>
          <p:cNvPr id="9" name="Shape 6"/>
          <p:cNvSpPr/>
          <p:nvPr/>
        </p:nvSpPr>
        <p:spPr>
          <a:xfrm>
            <a:off x="5276374" y="4155162"/>
            <a:ext cx="4077652" cy="2561511"/>
          </a:xfrm>
          <a:prstGeom prst="roundRect">
            <a:avLst>
              <a:gd name="adj" fmla="val 4368"/>
            </a:avLst>
          </a:prstGeom>
          <a:solidFill>
            <a:srgbClr val="E1E1EA"/>
          </a:solidFill>
          <a:ln w="15240">
            <a:solidFill>
              <a:srgbClr val="C7C7D0"/>
            </a:solidFill>
            <a:prstDash val="solid"/>
          </a:ln>
        </p:spPr>
      </p:sp>
      <p:sp>
        <p:nvSpPr>
          <p:cNvPr id="10" name="Shape 7"/>
          <p:cNvSpPr/>
          <p:nvPr/>
        </p:nvSpPr>
        <p:spPr>
          <a:xfrm>
            <a:off x="5557957" y="4436745"/>
            <a:ext cx="799148" cy="799148"/>
          </a:xfrm>
          <a:prstGeom prst="roundRect">
            <a:avLst>
              <a:gd name="adj" fmla="val 11441042"/>
            </a:avLst>
          </a:prstGeom>
          <a:solidFill>
            <a:srgbClr val="1B1B27"/>
          </a:solidFill>
          <a:ln/>
        </p:spPr>
      </p:sp>
      <p:pic>
        <p:nvPicPr>
          <p:cNvPr id="11"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77746" y="4656415"/>
            <a:ext cx="359569" cy="359569"/>
          </a:xfrm>
          <a:prstGeom prst="rect">
            <a:avLst/>
          </a:prstGeom>
        </p:spPr>
      </p:pic>
      <p:sp>
        <p:nvSpPr>
          <p:cNvPr id="12" name="Text 8"/>
          <p:cNvSpPr/>
          <p:nvPr/>
        </p:nvSpPr>
        <p:spPr>
          <a:xfrm>
            <a:off x="5557957" y="550223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More Doing</a:t>
            </a:r>
            <a:endParaRPr lang="en-US" sz="2150" dirty="0"/>
          </a:p>
        </p:txBody>
      </p:sp>
      <p:sp>
        <p:nvSpPr>
          <p:cNvPr id="13" name="Text 9"/>
          <p:cNvSpPr/>
          <p:nvPr/>
        </p:nvSpPr>
        <p:spPr>
          <a:xfrm>
            <a:off x="5557957" y="6008846"/>
            <a:ext cx="3514487"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Consistent execution</a:t>
            </a:r>
            <a:endParaRPr lang="en-US" sz="2050" dirty="0"/>
          </a:p>
        </p:txBody>
      </p:sp>
      <p:sp>
        <p:nvSpPr>
          <p:cNvPr id="14" name="Shape 10"/>
          <p:cNvSpPr/>
          <p:nvPr/>
        </p:nvSpPr>
        <p:spPr>
          <a:xfrm>
            <a:off x="9620369" y="4155162"/>
            <a:ext cx="4077652" cy="2561511"/>
          </a:xfrm>
          <a:prstGeom prst="roundRect">
            <a:avLst>
              <a:gd name="adj" fmla="val 4368"/>
            </a:avLst>
          </a:prstGeom>
          <a:solidFill>
            <a:srgbClr val="E1E1EA"/>
          </a:solidFill>
          <a:ln w="15240">
            <a:solidFill>
              <a:srgbClr val="C7C7D0"/>
            </a:solidFill>
            <a:prstDash val="solid"/>
          </a:ln>
        </p:spPr>
      </p:sp>
      <p:sp>
        <p:nvSpPr>
          <p:cNvPr id="15" name="Shape 11"/>
          <p:cNvSpPr/>
          <p:nvPr/>
        </p:nvSpPr>
        <p:spPr>
          <a:xfrm>
            <a:off x="9901952" y="4436745"/>
            <a:ext cx="799148" cy="799148"/>
          </a:xfrm>
          <a:prstGeom prst="roundRect">
            <a:avLst>
              <a:gd name="adj" fmla="val 11441042"/>
            </a:avLst>
          </a:prstGeom>
          <a:solidFill>
            <a:srgbClr val="1B1B27"/>
          </a:solidFill>
          <a:ln/>
        </p:spPr>
      </p:sp>
      <p:pic>
        <p:nvPicPr>
          <p:cNvPr id="16"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21741" y="4656415"/>
            <a:ext cx="359569" cy="359569"/>
          </a:xfrm>
          <a:prstGeom prst="rect">
            <a:avLst/>
          </a:prstGeom>
        </p:spPr>
      </p:pic>
      <p:sp>
        <p:nvSpPr>
          <p:cNvPr id="17" name="Text 12"/>
          <p:cNvSpPr/>
          <p:nvPr/>
        </p:nvSpPr>
        <p:spPr>
          <a:xfrm>
            <a:off x="9901952" y="550223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Embodied Identity</a:t>
            </a:r>
            <a:endParaRPr lang="en-US" sz="2150" dirty="0"/>
          </a:p>
        </p:txBody>
      </p:sp>
      <p:sp>
        <p:nvSpPr>
          <p:cNvPr id="18" name="Text 13"/>
          <p:cNvSpPr/>
          <p:nvPr/>
        </p:nvSpPr>
        <p:spPr>
          <a:xfrm>
            <a:off x="9901952" y="6008846"/>
            <a:ext cx="3514487"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 simply do what you said</a:t>
            </a:r>
            <a:endParaRPr lang="en-US" sz="2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909518" y="714613"/>
            <a:ext cx="1904167" cy="484227"/>
          </a:xfrm>
          <a:prstGeom prst="roundRect">
            <a:avLst>
              <a:gd name="adj" fmla="val 18032"/>
            </a:avLst>
          </a:prstGeom>
          <a:solidFill>
            <a:srgbClr val="E1E1EA"/>
          </a:solidFill>
          <a:ln/>
        </p:spPr>
      </p:sp>
      <p:sp>
        <p:nvSpPr>
          <p:cNvPr id="3" name="Text 1"/>
          <p:cNvSpPr/>
          <p:nvPr/>
        </p:nvSpPr>
        <p:spPr>
          <a:xfrm>
            <a:off x="1065371" y="792480"/>
            <a:ext cx="1592461" cy="328493"/>
          </a:xfrm>
          <a:prstGeom prst="rect">
            <a:avLst/>
          </a:prstGeom>
          <a:noFill/>
          <a:ln/>
        </p:spPr>
        <p:txBody>
          <a:bodyPr wrap="none" lIns="0" tIns="0" rIns="0" bIns="0" rtlCol="0" anchor="t"/>
          <a:lstStyle/>
          <a:p>
            <a:pPr algn="l" indent="0" marL="0">
              <a:lnSpc>
                <a:spcPts val="2550"/>
              </a:lnSpc>
              <a:buNone/>
            </a:pPr>
            <a:r>
              <a:rPr lang="en-US" sz="1600" dirty="0">
                <a:solidFill>
                  <a:srgbClr val="3C3939"/>
                </a:solidFill>
                <a:latin typeface="Roboto" pitchFamily="34" charset="0"/>
                <a:ea typeface="Roboto" pitchFamily="34" charset="-122"/>
                <a:cs typeface="Roboto" pitchFamily="34" charset="-120"/>
              </a:rPr>
              <a:t>CORE PRINCIPLE</a:t>
            </a:r>
            <a:endParaRPr lang="en-US" sz="1600" dirty="0"/>
          </a:p>
        </p:txBody>
      </p:sp>
      <p:sp>
        <p:nvSpPr>
          <p:cNvPr id="4" name="Text 2"/>
          <p:cNvSpPr/>
          <p:nvPr/>
        </p:nvSpPr>
        <p:spPr>
          <a:xfrm>
            <a:off x="909518" y="1300163"/>
            <a:ext cx="6934081" cy="676632"/>
          </a:xfrm>
          <a:prstGeom prst="rect">
            <a:avLst/>
          </a:prstGeom>
          <a:noFill/>
          <a:ln/>
        </p:spPr>
        <p:txBody>
          <a:bodyPr wrap="none" lIns="0" tIns="0" rIns="0" bIns="0" rtlCol="0" anchor="t"/>
          <a:lstStyle/>
          <a:p>
            <a:pPr algn="l" indent="0" marL="0">
              <a:lnSpc>
                <a:spcPts val="5300"/>
              </a:lnSpc>
              <a:buNone/>
            </a:pPr>
            <a:r>
              <a:rPr lang="en-US" sz="4250" dirty="0">
                <a:solidFill>
                  <a:srgbClr val="1B1B27"/>
                </a:solidFill>
                <a:latin typeface="Raleway" pitchFamily="34" charset="0"/>
                <a:ea typeface="Raleway" pitchFamily="34" charset="-122"/>
                <a:cs typeface="Raleway" pitchFamily="34" charset="-120"/>
              </a:rPr>
              <a:t>An Operational Tool, Not Art</a:t>
            </a:r>
            <a:endParaRPr lang="en-US" sz="4250" dirty="0"/>
          </a:p>
        </p:txBody>
      </p:sp>
      <p:pic>
        <p:nvPicPr>
          <p:cNvPr id="5" name="Image 0" descr="preencoded.png">    </p:cNvPr>
          <p:cNvPicPr>
            <a:picLocks noChangeAspect="1"/>
          </p:cNvPicPr>
          <p:nvPr/>
        </p:nvPicPr>
        <p:blipFill>
          <a:blip r:embed="rId1"/>
          <a:stretch>
            <a:fillRect/>
          </a:stretch>
        </p:blipFill>
        <p:spPr>
          <a:xfrm>
            <a:off x="909518" y="2642116"/>
            <a:ext cx="8105418" cy="4592955"/>
          </a:xfrm>
          <a:prstGeom prst="rect">
            <a:avLst/>
          </a:prstGeom>
        </p:spPr>
      </p:pic>
      <p:sp>
        <p:nvSpPr>
          <p:cNvPr id="6" name="Text 3"/>
          <p:cNvSpPr/>
          <p:nvPr/>
        </p:nvSpPr>
        <p:spPr>
          <a:xfrm>
            <a:off x="9656445" y="3124914"/>
            <a:ext cx="4071938" cy="2053233"/>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Your Action-First Vision Board is not an art project—it's an operational tool. Its primary purpose is not to inspire hope, but to clearly direct your next action.</a:t>
            </a:r>
            <a:endParaRPr lang="en-US" sz="2000" dirty="0"/>
          </a:p>
        </p:txBody>
      </p:sp>
      <p:sp>
        <p:nvSpPr>
          <p:cNvPr id="7" name="Text 4"/>
          <p:cNvSpPr/>
          <p:nvPr/>
        </p:nvSpPr>
        <p:spPr>
          <a:xfrm>
            <a:off x="10046137" y="5463302"/>
            <a:ext cx="3682246" cy="1231940"/>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If the board doesn't drive behavior, it doesn't belong on your wall.</a:t>
            </a:r>
            <a:endParaRPr lang="en-US" sz="2000" dirty="0"/>
          </a:p>
        </p:txBody>
      </p:sp>
      <p:sp>
        <p:nvSpPr>
          <p:cNvPr id="8" name="Shape 5"/>
          <p:cNvSpPr/>
          <p:nvPr/>
        </p:nvSpPr>
        <p:spPr>
          <a:xfrm>
            <a:off x="9656445" y="5463302"/>
            <a:ext cx="30480" cy="1231940"/>
          </a:xfrm>
          <a:prstGeom prst="rect">
            <a:avLst/>
          </a:prstGeom>
          <a:solidFill>
            <a:srgbClr val="1B1B27"/>
          </a:solidFill>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3330059"/>
          </a:xfrm>
          <a:prstGeom prst="rect">
            <a:avLst/>
          </a:prstGeom>
        </p:spPr>
      </p:pic>
      <p:sp>
        <p:nvSpPr>
          <p:cNvPr id="3" name="Text 0"/>
          <p:cNvSpPr/>
          <p:nvPr/>
        </p:nvSpPr>
        <p:spPr>
          <a:xfrm>
            <a:off x="932378" y="4271963"/>
            <a:ext cx="6277094"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Function Precedes Form</a:t>
            </a:r>
            <a:endParaRPr lang="en-US" sz="4350" dirty="0"/>
          </a:p>
        </p:txBody>
      </p:sp>
      <p:sp>
        <p:nvSpPr>
          <p:cNvPr id="4" name="Shape 1"/>
          <p:cNvSpPr/>
          <p:nvPr/>
        </p:nvSpPr>
        <p:spPr>
          <a:xfrm>
            <a:off x="932378" y="5365313"/>
            <a:ext cx="4077652" cy="1922264"/>
          </a:xfrm>
          <a:prstGeom prst="roundRect">
            <a:avLst>
              <a:gd name="adj" fmla="val 5821"/>
            </a:avLst>
          </a:prstGeom>
          <a:solidFill>
            <a:srgbClr val="E1E1EA"/>
          </a:solidFill>
          <a:ln w="15240">
            <a:solidFill>
              <a:srgbClr val="C7C7D0"/>
            </a:solidFill>
            <a:prstDash val="solid"/>
          </a:ln>
        </p:spPr>
      </p:sp>
      <p:sp>
        <p:nvSpPr>
          <p:cNvPr id="5" name="Text 2"/>
          <p:cNvSpPr/>
          <p:nvPr/>
        </p:nvSpPr>
        <p:spPr>
          <a:xfrm>
            <a:off x="1213961" y="564689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Traditional Boards</a:t>
            </a:r>
            <a:endParaRPr lang="en-US" sz="2150" dirty="0"/>
          </a:p>
        </p:txBody>
      </p:sp>
      <p:sp>
        <p:nvSpPr>
          <p:cNvPr id="6" name="Text 3"/>
          <p:cNvSpPr/>
          <p:nvPr/>
        </p:nvSpPr>
        <p:spPr>
          <a:xfrm>
            <a:off x="1213961" y="6153507"/>
            <a:ext cx="351448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Prioritize images that trigger emotional inspiration</a:t>
            </a:r>
            <a:endParaRPr lang="en-US" sz="2050" dirty="0"/>
          </a:p>
        </p:txBody>
      </p:sp>
      <p:sp>
        <p:nvSpPr>
          <p:cNvPr id="7" name="Shape 4"/>
          <p:cNvSpPr/>
          <p:nvPr/>
        </p:nvSpPr>
        <p:spPr>
          <a:xfrm>
            <a:off x="5276374" y="5365313"/>
            <a:ext cx="4077652" cy="1922264"/>
          </a:xfrm>
          <a:prstGeom prst="roundRect">
            <a:avLst>
              <a:gd name="adj" fmla="val 5821"/>
            </a:avLst>
          </a:prstGeom>
          <a:solidFill>
            <a:srgbClr val="E1E1EA"/>
          </a:solidFill>
          <a:ln w="15240">
            <a:solidFill>
              <a:srgbClr val="C7C7D0"/>
            </a:solidFill>
            <a:prstDash val="solid"/>
          </a:ln>
        </p:spPr>
      </p:sp>
      <p:sp>
        <p:nvSpPr>
          <p:cNvPr id="8" name="Text 5"/>
          <p:cNvSpPr/>
          <p:nvPr/>
        </p:nvSpPr>
        <p:spPr>
          <a:xfrm>
            <a:off x="5557957" y="564689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Action-First Boards</a:t>
            </a:r>
            <a:endParaRPr lang="en-US" sz="2150" dirty="0"/>
          </a:p>
        </p:txBody>
      </p:sp>
      <p:sp>
        <p:nvSpPr>
          <p:cNvPr id="9" name="Text 6"/>
          <p:cNvSpPr/>
          <p:nvPr/>
        </p:nvSpPr>
        <p:spPr>
          <a:xfrm>
            <a:off x="5557957" y="6153507"/>
            <a:ext cx="351448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Designed for execution and reducing decision fatigue</a:t>
            </a:r>
            <a:endParaRPr lang="en-US" sz="2050" dirty="0"/>
          </a:p>
        </p:txBody>
      </p:sp>
      <p:sp>
        <p:nvSpPr>
          <p:cNvPr id="10" name="Shape 7"/>
          <p:cNvSpPr/>
          <p:nvPr/>
        </p:nvSpPr>
        <p:spPr>
          <a:xfrm>
            <a:off x="9620369" y="5365313"/>
            <a:ext cx="4077652" cy="1922264"/>
          </a:xfrm>
          <a:prstGeom prst="roundRect">
            <a:avLst>
              <a:gd name="adj" fmla="val 5821"/>
            </a:avLst>
          </a:prstGeom>
          <a:solidFill>
            <a:srgbClr val="E1E1EA"/>
          </a:solidFill>
          <a:ln w="15240">
            <a:solidFill>
              <a:srgbClr val="C7C7D0"/>
            </a:solidFill>
            <a:prstDash val="solid"/>
          </a:ln>
        </p:spPr>
      </p:sp>
      <p:sp>
        <p:nvSpPr>
          <p:cNvPr id="11" name="Text 8"/>
          <p:cNvSpPr/>
          <p:nvPr/>
        </p:nvSpPr>
        <p:spPr>
          <a:xfrm>
            <a:off x="9901952" y="564689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Core Purpose</a:t>
            </a:r>
            <a:endParaRPr lang="en-US" sz="2150" dirty="0"/>
          </a:p>
        </p:txBody>
      </p:sp>
      <p:sp>
        <p:nvSpPr>
          <p:cNvPr id="12" name="Text 9"/>
          <p:cNvSpPr/>
          <p:nvPr/>
        </p:nvSpPr>
        <p:spPr>
          <a:xfrm>
            <a:off x="9901952" y="6153507"/>
            <a:ext cx="351448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Remove ambiguity about daily requirements</a:t>
            </a:r>
            <a:endParaRPr lang="en-US" sz="2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2105144"/>
            <a:ext cx="7279243" cy="1914763"/>
          </a:xfrm>
          <a:prstGeom prst="rect">
            <a:avLst/>
          </a:prstGeom>
          <a:noFill/>
          <a:ln/>
        </p:spPr>
        <p:txBody>
          <a:bodyPr wrap="square" lIns="0" tIns="0" rIns="0" bIns="0" rtlCol="0" anchor="t"/>
          <a:lstStyle/>
          <a:p>
            <a:pPr algn="l" indent="0" marL="0">
              <a:lnSpc>
                <a:spcPts val="7500"/>
              </a:lnSpc>
              <a:buNone/>
            </a:pPr>
            <a:r>
              <a:rPr lang="en-US" sz="6000" dirty="0">
                <a:solidFill>
                  <a:srgbClr val="1B1B27"/>
                </a:solidFill>
                <a:latin typeface="Raleway" pitchFamily="34" charset="0"/>
                <a:ea typeface="Raleway" pitchFamily="34" charset="-122"/>
                <a:cs typeface="Raleway" pitchFamily="34" charset="-120"/>
              </a:rPr>
              <a:t>What Is Required of Me Today?</a:t>
            </a:r>
            <a:endParaRPr lang="en-US" sz="6000" dirty="0"/>
          </a:p>
        </p:txBody>
      </p:sp>
      <p:sp>
        <p:nvSpPr>
          <p:cNvPr id="4" name="Text 1"/>
          <p:cNvSpPr/>
          <p:nvPr/>
        </p:nvSpPr>
        <p:spPr>
          <a:xfrm>
            <a:off x="932378" y="4419481"/>
            <a:ext cx="7279243"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When you look at your board, you should never ask "What does this mean?" Instead, immediately know what's required. If the board requires interpretation before action, it's failing its primary purpose.</a:t>
            </a:r>
            <a:endParaRPr lang="en-US" sz="2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932378" y="944047"/>
            <a:ext cx="6815971"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Three Essential Categories</a:t>
            </a:r>
            <a:endParaRPr lang="en-US" sz="4350" dirty="0"/>
          </a:p>
        </p:txBody>
      </p:sp>
      <p:sp>
        <p:nvSpPr>
          <p:cNvPr id="3" name="Text 1"/>
          <p:cNvSpPr/>
          <p:nvPr/>
        </p:nvSpPr>
        <p:spPr>
          <a:xfrm>
            <a:off x="932378" y="2170628"/>
            <a:ext cx="12765643"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Every item must earn its place based on utility, not sentiment. A high-functioning board consists of three pillars:</a:t>
            </a:r>
            <a:endParaRPr lang="en-US" sz="2050" dirty="0"/>
          </a:p>
        </p:txBody>
      </p:sp>
      <p:pic>
        <p:nvPicPr>
          <p:cNvPr id="4" name="Image 0" descr="preencoded.png">    </p:cNvPr>
          <p:cNvPicPr>
            <a:picLocks noChangeAspect="1"/>
          </p:cNvPicPr>
          <p:nvPr/>
        </p:nvPicPr>
        <p:blipFill>
          <a:blip r:embed="rId1"/>
          <a:stretch>
            <a:fillRect/>
          </a:stretch>
        </p:blipFill>
        <p:spPr>
          <a:xfrm>
            <a:off x="932378" y="3322796"/>
            <a:ext cx="4255175" cy="1065609"/>
          </a:xfrm>
          <a:prstGeom prst="rect">
            <a:avLst/>
          </a:prstGeom>
        </p:spPr>
      </p:pic>
      <p:sp>
        <p:nvSpPr>
          <p:cNvPr id="5" name="Text 2"/>
          <p:cNvSpPr/>
          <p:nvPr/>
        </p:nvSpPr>
        <p:spPr>
          <a:xfrm>
            <a:off x="1198721" y="465474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Defined Results</a:t>
            </a:r>
            <a:endParaRPr lang="en-US" sz="2150" dirty="0"/>
          </a:p>
        </p:txBody>
      </p:sp>
      <p:sp>
        <p:nvSpPr>
          <p:cNvPr id="6" name="Text 3"/>
          <p:cNvSpPr/>
          <p:nvPr/>
        </p:nvSpPr>
        <p:spPr>
          <a:xfrm>
            <a:off x="1198721" y="5161359"/>
            <a:ext cx="372248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Your destination</a:t>
            </a:r>
            <a:endParaRPr lang="en-US" sz="2050" dirty="0"/>
          </a:p>
        </p:txBody>
      </p:sp>
      <p:pic>
        <p:nvPicPr>
          <p:cNvPr id="7" name="Image 1" descr="preencoded.png">    </p:cNvPr>
          <p:cNvPicPr>
            <a:picLocks noChangeAspect="1"/>
          </p:cNvPicPr>
          <p:nvPr/>
        </p:nvPicPr>
        <p:blipFill>
          <a:blip r:embed="rId2"/>
          <a:stretch>
            <a:fillRect/>
          </a:stretch>
        </p:blipFill>
        <p:spPr>
          <a:xfrm>
            <a:off x="5187553" y="3322796"/>
            <a:ext cx="4255175" cy="1065609"/>
          </a:xfrm>
          <a:prstGeom prst="rect">
            <a:avLst/>
          </a:prstGeom>
        </p:spPr>
      </p:pic>
      <p:sp>
        <p:nvSpPr>
          <p:cNvPr id="8" name="Text 4"/>
          <p:cNvSpPr/>
          <p:nvPr/>
        </p:nvSpPr>
        <p:spPr>
          <a:xfrm>
            <a:off x="5453896" y="465474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Critical Actions</a:t>
            </a:r>
            <a:endParaRPr lang="en-US" sz="2150" dirty="0"/>
          </a:p>
        </p:txBody>
      </p:sp>
      <p:sp>
        <p:nvSpPr>
          <p:cNvPr id="9" name="Text 5"/>
          <p:cNvSpPr/>
          <p:nvPr/>
        </p:nvSpPr>
        <p:spPr>
          <a:xfrm>
            <a:off x="5453896" y="5161359"/>
            <a:ext cx="372248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Your engine</a:t>
            </a:r>
            <a:endParaRPr lang="en-US" sz="2050" dirty="0"/>
          </a:p>
        </p:txBody>
      </p:sp>
      <p:pic>
        <p:nvPicPr>
          <p:cNvPr id="10" name="Image 2" descr="preencoded.png">    </p:cNvPr>
          <p:cNvPicPr>
            <a:picLocks noChangeAspect="1"/>
          </p:cNvPicPr>
          <p:nvPr/>
        </p:nvPicPr>
        <p:blipFill>
          <a:blip r:embed="rId3"/>
          <a:stretch>
            <a:fillRect/>
          </a:stretch>
        </p:blipFill>
        <p:spPr>
          <a:xfrm>
            <a:off x="9442728" y="3322796"/>
            <a:ext cx="4255294" cy="1065609"/>
          </a:xfrm>
          <a:prstGeom prst="rect">
            <a:avLst/>
          </a:prstGeom>
        </p:spPr>
      </p:pic>
      <p:sp>
        <p:nvSpPr>
          <p:cNvPr id="11" name="Text 6"/>
          <p:cNvSpPr/>
          <p:nvPr/>
        </p:nvSpPr>
        <p:spPr>
          <a:xfrm>
            <a:off x="9709071" y="465474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Evidence of Progress</a:t>
            </a:r>
            <a:endParaRPr lang="en-US" sz="2150" dirty="0"/>
          </a:p>
        </p:txBody>
      </p:sp>
      <p:sp>
        <p:nvSpPr>
          <p:cNvPr id="12" name="Text 7"/>
          <p:cNvSpPr/>
          <p:nvPr/>
        </p:nvSpPr>
        <p:spPr>
          <a:xfrm>
            <a:off x="9709071" y="5161359"/>
            <a:ext cx="372260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Your feedback loop</a:t>
            </a:r>
            <a:endParaRPr lang="en-US" sz="2050" dirty="0"/>
          </a:p>
        </p:txBody>
      </p:sp>
      <p:sp>
        <p:nvSpPr>
          <p:cNvPr id="13" name="Shape 8"/>
          <p:cNvSpPr/>
          <p:nvPr/>
        </p:nvSpPr>
        <p:spPr>
          <a:xfrm>
            <a:off x="932378" y="6153626"/>
            <a:ext cx="12765643" cy="1131927"/>
          </a:xfrm>
          <a:prstGeom prst="roundRect">
            <a:avLst>
              <a:gd name="adj" fmla="val 9885"/>
            </a:avLst>
          </a:prstGeom>
          <a:solidFill>
            <a:srgbClr val="D2D2E0"/>
          </a:solidFill>
          <a:ln/>
        </p:spPr>
      </p:sp>
      <p:pic>
        <p:nvPicPr>
          <p:cNvPr id="14" name="Image 3" descr="preencoded.png">    </p:cNvPr>
          <p:cNvPicPr>
            <a:picLocks noChangeAspect="1"/>
          </p:cNvPicPr>
          <p:nvPr/>
        </p:nvPicPr>
        <p:blipFill>
          <a:blip r:embed="rId4"/>
          <a:stretch>
            <a:fillRect/>
          </a:stretch>
        </p:blipFill>
        <p:spPr>
          <a:xfrm>
            <a:off x="1198721" y="6550581"/>
            <a:ext cx="332899" cy="266343"/>
          </a:xfrm>
          <a:prstGeom prst="rect">
            <a:avLst/>
          </a:prstGeom>
        </p:spPr>
      </p:pic>
      <p:sp>
        <p:nvSpPr>
          <p:cNvPr id="15" name="Text 9"/>
          <p:cNvSpPr/>
          <p:nvPr/>
        </p:nvSpPr>
        <p:spPr>
          <a:xfrm>
            <a:off x="1797963" y="6486525"/>
            <a:ext cx="11633716" cy="426244"/>
          </a:xfrm>
          <a:prstGeom prst="rect">
            <a:avLst/>
          </a:prstGeom>
          <a:noFill/>
          <a:ln/>
        </p:spPr>
        <p:txBody>
          <a:bodyPr wrap="none" lIns="0" tIns="0" rIns="0" bIns="0" rtlCol="0" anchor="t"/>
          <a:lstStyle/>
          <a:p>
            <a:pPr algn="l" indent="0" marL="0">
              <a:lnSpc>
                <a:spcPts val="3350"/>
              </a:lnSpc>
              <a:buNone/>
            </a:pPr>
            <a:r>
              <a:rPr lang="en-US" sz="2050" dirty="0">
                <a:solidFill>
                  <a:srgbClr val="000000"/>
                </a:solidFill>
                <a:latin typeface="Roboto" pitchFamily="34" charset="0"/>
                <a:ea typeface="Roboto" pitchFamily="34" charset="-122"/>
                <a:cs typeface="Roboto" pitchFamily="34" charset="-120"/>
              </a:rPr>
              <a:t>Anything outside these pillars is mere decoration.</a:t>
            </a:r>
            <a:endParaRPr lang="en-US" sz="20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932378" y="762595"/>
            <a:ext cx="1370409" cy="450533"/>
          </a:xfrm>
          <a:prstGeom prst="roundRect">
            <a:avLst>
              <a:gd name="adj" fmla="val 17882"/>
            </a:avLst>
          </a:prstGeom>
          <a:noFill/>
          <a:ln w="7620">
            <a:solidFill>
              <a:srgbClr val="1B1B27"/>
            </a:solidFill>
            <a:prstDash val="solid"/>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3826" y="891897"/>
            <a:ext cx="191810" cy="191810"/>
          </a:xfrm>
          <a:prstGeom prst="rect">
            <a:avLst/>
          </a:prstGeom>
        </p:spPr>
      </p:pic>
      <p:sp>
        <p:nvSpPr>
          <p:cNvPr id="4" name="Text 1"/>
          <p:cNvSpPr/>
          <p:nvPr/>
        </p:nvSpPr>
        <p:spPr>
          <a:xfrm>
            <a:off x="1371481" y="842129"/>
            <a:ext cx="779859" cy="291465"/>
          </a:xfrm>
          <a:prstGeom prst="rect">
            <a:avLst/>
          </a:prstGeom>
          <a:noFill/>
          <a:ln/>
        </p:spPr>
        <p:txBody>
          <a:bodyPr wrap="none" lIns="0" tIns="0" rIns="0" bIns="0" rtlCol="0" anchor="t"/>
          <a:lstStyle/>
          <a:p>
            <a:pPr algn="l" indent="0" marL="0">
              <a:lnSpc>
                <a:spcPts val="2250"/>
              </a:lnSpc>
              <a:buNone/>
            </a:pPr>
            <a:r>
              <a:rPr lang="en-US" sz="1500" dirty="0">
                <a:solidFill>
                  <a:srgbClr val="1B1B27"/>
                </a:solidFill>
                <a:latin typeface="Roboto" pitchFamily="34" charset="0"/>
                <a:ea typeface="Roboto" pitchFamily="34" charset="-122"/>
                <a:cs typeface="Roboto" pitchFamily="34" charset="-120"/>
              </a:rPr>
              <a:t>PILLAR 1</a:t>
            </a:r>
            <a:endParaRPr lang="en-US" sz="1500" dirty="0"/>
          </a:p>
        </p:txBody>
      </p:sp>
      <p:sp>
        <p:nvSpPr>
          <p:cNvPr id="5" name="Text 2"/>
          <p:cNvSpPr/>
          <p:nvPr/>
        </p:nvSpPr>
        <p:spPr>
          <a:xfrm>
            <a:off x="932378" y="1299329"/>
            <a:ext cx="7454146" cy="624245"/>
          </a:xfrm>
          <a:prstGeom prst="rect">
            <a:avLst/>
          </a:prstGeom>
          <a:noFill/>
          <a:ln/>
        </p:spPr>
        <p:txBody>
          <a:bodyPr wrap="none" lIns="0" tIns="0" rIns="0" bIns="0" rtlCol="0" anchor="t"/>
          <a:lstStyle/>
          <a:p>
            <a:pPr algn="l" indent="0" marL="0">
              <a:lnSpc>
                <a:spcPts val="4900"/>
              </a:lnSpc>
              <a:buNone/>
            </a:pPr>
            <a:r>
              <a:rPr lang="en-US" sz="3900" dirty="0">
                <a:solidFill>
                  <a:srgbClr val="1B1B27"/>
                </a:solidFill>
                <a:latin typeface="Raleway" pitchFamily="34" charset="0"/>
                <a:ea typeface="Raleway" pitchFamily="34" charset="-122"/>
                <a:cs typeface="Raleway" pitchFamily="34" charset="-120"/>
              </a:rPr>
              <a:t>Defined Results: The Destination</a:t>
            </a:r>
            <a:endParaRPr lang="en-US" sz="3900" dirty="0"/>
          </a:p>
        </p:txBody>
      </p:sp>
      <p:sp>
        <p:nvSpPr>
          <p:cNvPr id="6" name="Shape 3"/>
          <p:cNvSpPr/>
          <p:nvPr/>
        </p:nvSpPr>
        <p:spPr>
          <a:xfrm>
            <a:off x="932378" y="2648426"/>
            <a:ext cx="4087773" cy="1432679"/>
          </a:xfrm>
          <a:prstGeom prst="roundRect">
            <a:avLst>
              <a:gd name="adj" fmla="val 10212"/>
            </a:avLst>
          </a:prstGeom>
          <a:solidFill>
            <a:srgbClr val="FFFFFF">
              <a:alpha val="95000"/>
            </a:srgbClr>
          </a:solidFill>
          <a:ln w="30480">
            <a:solidFill>
              <a:srgbClr val="C7C7D0"/>
            </a:solidFill>
            <a:prstDash val="solid"/>
          </a:ln>
        </p:spPr>
      </p:sp>
      <p:sp>
        <p:nvSpPr>
          <p:cNvPr id="7" name="Shape 4"/>
          <p:cNvSpPr/>
          <p:nvPr/>
        </p:nvSpPr>
        <p:spPr>
          <a:xfrm>
            <a:off x="901898" y="2648426"/>
            <a:ext cx="121920" cy="1432679"/>
          </a:xfrm>
          <a:prstGeom prst="roundRect">
            <a:avLst>
              <a:gd name="adj" fmla="val 82598"/>
            </a:avLst>
          </a:prstGeom>
          <a:solidFill>
            <a:srgbClr val="1B1B27"/>
          </a:solidFill>
          <a:ln/>
        </p:spPr>
      </p:sp>
      <p:sp>
        <p:nvSpPr>
          <p:cNvPr id="8" name="Text 5"/>
          <p:cNvSpPr/>
          <p:nvPr/>
        </p:nvSpPr>
        <p:spPr>
          <a:xfrm>
            <a:off x="1293971" y="2918579"/>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Ambiguous</a:t>
            </a:r>
            <a:endParaRPr lang="en-US" sz="1950" dirty="0"/>
          </a:p>
        </p:txBody>
      </p:sp>
      <p:sp>
        <p:nvSpPr>
          <p:cNvPr id="9" name="Text 6"/>
          <p:cNvSpPr/>
          <p:nvPr/>
        </p:nvSpPr>
        <p:spPr>
          <a:xfrm>
            <a:off x="1293971" y="3446502"/>
            <a:ext cx="3456027"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A picture of a house</a:t>
            </a:r>
            <a:endParaRPr lang="en-US" sz="1850" dirty="0"/>
          </a:p>
        </p:txBody>
      </p:sp>
      <p:sp>
        <p:nvSpPr>
          <p:cNvPr id="10" name="Shape 7"/>
          <p:cNvSpPr/>
          <p:nvPr/>
        </p:nvSpPr>
        <p:spPr>
          <a:xfrm>
            <a:off x="932378" y="4296847"/>
            <a:ext cx="4087773" cy="2161580"/>
          </a:xfrm>
          <a:prstGeom prst="roundRect">
            <a:avLst>
              <a:gd name="adj" fmla="val 6768"/>
            </a:avLst>
          </a:prstGeom>
          <a:solidFill>
            <a:srgbClr val="FFFFFF">
              <a:alpha val="95000"/>
            </a:srgbClr>
          </a:solidFill>
          <a:ln w="30480">
            <a:solidFill>
              <a:srgbClr val="C7C7D0"/>
            </a:solidFill>
            <a:prstDash val="solid"/>
          </a:ln>
        </p:spPr>
      </p:sp>
      <p:sp>
        <p:nvSpPr>
          <p:cNvPr id="11" name="Shape 8"/>
          <p:cNvSpPr/>
          <p:nvPr/>
        </p:nvSpPr>
        <p:spPr>
          <a:xfrm>
            <a:off x="901898" y="4296847"/>
            <a:ext cx="121920" cy="2161580"/>
          </a:xfrm>
          <a:prstGeom prst="roundRect">
            <a:avLst>
              <a:gd name="adj" fmla="val 82598"/>
            </a:avLst>
          </a:prstGeom>
          <a:solidFill>
            <a:srgbClr val="1B1B27"/>
          </a:solidFill>
          <a:ln/>
        </p:spPr>
      </p:sp>
      <p:sp>
        <p:nvSpPr>
          <p:cNvPr id="12" name="Text 9"/>
          <p:cNvSpPr/>
          <p:nvPr/>
        </p:nvSpPr>
        <p:spPr>
          <a:xfrm>
            <a:off x="1293971" y="4566999"/>
            <a:ext cx="2497574" cy="312182"/>
          </a:xfrm>
          <a:prstGeom prst="rect">
            <a:avLst/>
          </a:prstGeom>
          <a:noFill/>
          <a:ln/>
        </p:spPr>
        <p:txBody>
          <a:bodyPr wrap="none" lIns="0" tIns="0" rIns="0" bIns="0" rtlCol="0" anchor="t"/>
          <a:lstStyle/>
          <a:p>
            <a:pPr algn="l" indent="0" marL="0">
              <a:lnSpc>
                <a:spcPts val="2450"/>
              </a:lnSpc>
              <a:buNone/>
            </a:pPr>
            <a:r>
              <a:rPr lang="en-US" sz="1950" dirty="0">
                <a:solidFill>
                  <a:srgbClr val="3C3939"/>
                </a:solidFill>
                <a:latin typeface="Raleway" pitchFamily="34" charset="0"/>
                <a:ea typeface="Raleway" pitchFamily="34" charset="-122"/>
                <a:cs typeface="Raleway" pitchFamily="34" charset="-120"/>
              </a:rPr>
              <a:t>Precise Directive</a:t>
            </a:r>
            <a:endParaRPr lang="en-US" sz="1950" dirty="0"/>
          </a:p>
        </p:txBody>
      </p:sp>
      <p:sp>
        <p:nvSpPr>
          <p:cNvPr id="13" name="Text 10"/>
          <p:cNvSpPr/>
          <p:nvPr/>
        </p:nvSpPr>
        <p:spPr>
          <a:xfrm>
            <a:off x="1293971" y="5094923"/>
            <a:ext cx="3456027" cy="109335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"Secure and move into a three-bedroom home within 24 months"</a:t>
            </a:r>
            <a:endParaRPr lang="en-US" sz="1850" dirty="0"/>
          </a:p>
        </p:txBody>
      </p:sp>
      <p:pic>
        <p:nvPicPr>
          <p:cNvPr id="14" name="Image 1" descr="preencoded.png">    </p:cNvPr>
          <p:cNvPicPr>
            <a:picLocks noChangeAspect="1"/>
          </p:cNvPicPr>
          <p:nvPr/>
        </p:nvPicPr>
        <p:blipFill>
          <a:blip r:embed="rId3"/>
          <a:stretch>
            <a:fillRect/>
          </a:stretch>
        </p:blipFill>
        <p:spPr>
          <a:xfrm>
            <a:off x="6017300" y="2489835"/>
            <a:ext cx="7283529" cy="4127302"/>
          </a:xfrm>
          <a:prstGeom prst="rect">
            <a:avLst/>
          </a:prstGeom>
        </p:spPr>
      </p:pic>
      <p:sp>
        <p:nvSpPr>
          <p:cNvPr id="15" name="Text 11"/>
          <p:cNvSpPr/>
          <p:nvPr/>
        </p:nvSpPr>
        <p:spPr>
          <a:xfrm>
            <a:off x="932378" y="7102435"/>
            <a:ext cx="12765643" cy="364450"/>
          </a:xfrm>
          <a:prstGeom prst="rect">
            <a:avLst/>
          </a:prstGeom>
          <a:noFill/>
          <a:ln/>
        </p:spPr>
        <p:txBody>
          <a:bodyPr wrap="non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Results should appear as precise statements your brain can actually follow, not vague imagery.</a:t>
            </a:r>
            <a:endParaRPr lang="en-US" sz="18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Shape 0"/>
          <p:cNvSpPr/>
          <p:nvPr/>
        </p:nvSpPr>
        <p:spPr>
          <a:xfrm>
            <a:off x="932378" y="998101"/>
            <a:ext cx="1521023" cy="516017"/>
          </a:xfrm>
          <a:prstGeom prst="roundRect">
            <a:avLst>
              <a:gd name="adj" fmla="val 17347"/>
            </a:avLst>
          </a:prstGeom>
          <a:noFill/>
          <a:ln w="7620">
            <a:solidFill>
              <a:srgbClr val="1B1B27"/>
            </a:solidFill>
            <a:prstDash val="solid"/>
          </a:ln>
        </p:spPr>
      </p:sp>
      <p:pic>
        <p:nvPicPr>
          <p:cNvPr id="4"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9780" y="1149548"/>
            <a:ext cx="213122" cy="213122"/>
          </a:xfrm>
          <a:prstGeom prst="rect">
            <a:avLst/>
          </a:prstGeom>
        </p:spPr>
      </p:pic>
      <p:sp>
        <p:nvSpPr>
          <p:cNvPr id="5" name="Text 1"/>
          <p:cNvSpPr/>
          <p:nvPr/>
        </p:nvSpPr>
        <p:spPr>
          <a:xfrm>
            <a:off x="1419463" y="1085612"/>
            <a:ext cx="866537" cy="340995"/>
          </a:xfrm>
          <a:prstGeom prst="rect">
            <a:avLst/>
          </a:prstGeom>
          <a:noFill/>
          <a:ln/>
        </p:spPr>
        <p:txBody>
          <a:bodyPr wrap="none" lIns="0" tIns="0" rIns="0" bIns="0" rtlCol="0" anchor="t"/>
          <a:lstStyle/>
          <a:p>
            <a:pPr algn="l" indent="0" marL="0">
              <a:lnSpc>
                <a:spcPts val="2650"/>
              </a:lnSpc>
              <a:buNone/>
            </a:pPr>
            <a:r>
              <a:rPr lang="en-US" sz="1650" dirty="0">
                <a:solidFill>
                  <a:srgbClr val="1B1B27"/>
                </a:solidFill>
                <a:latin typeface="Roboto" pitchFamily="34" charset="0"/>
                <a:ea typeface="Roboto" pitchFamily="34" charset="-122"/>
                <a:cs typeface="Roboto" pitchFamily="34" charset="-120"/>
              </a:rPr>
              <a:t>PILLAR 2</a:t>
            </a:r>
            <a:endParaRPr lang="en-US" sz="1650" dirty="0"/>
          </a:p>
        </p:txBody>
      </p:sp>
      <p:sp>
        <p:nvSpPr>
          <p:cNvPr id="6" name="Text 2"/>
          <p:cNvSpPr/>
          <p:nvPr/>
        </p:nvSpPr>
        <p:spPr>
          <a:xfrm>
            <a:off x="932378" y="1620679"/>
            <a:ext cx="6900267"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Critical Actions: The Engine</a:t>
            </a:r>
            <a:endParaRPr lang="en-US" sz="4350" dirty="0"/>
          </a:p>
        </p:txBody>
      </p:sp>
      <p:sp>
        <p:nvSpPr>
          <p:cNvPr id="7" name="Text 3"/>
          <p:cNvSpPr/>
          <p:nvPr/>
        </p:nvSpPr>
        <p:spPr>
          <a:xfrm>
            <a:off x="932378" y="2714030"/>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Critical Actions must be visually prioritized over outcomes and written in language that dictates repetition and frequency.</a:t>
            </a:r>
            <a:endParaRPr lang="en-US" sz="2050" dirty="0"/>
          </a:p>
        </p:txBody>
      </p:sp>
      <p:sp>
        <p:nvSpPr>
          <p:cNvPr id="8" name="Text 4"/>
          <p:cNvSpPr/>
          <p:nvPr/>
        </p:nvSpPr>
        <p:spPr>
          <a:xfrm>
            <a:off x="932378" y="4292441"/>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01</a:t>
            </a:r>
            <a:endParaRPr lang="en-US" sz="2050" dirty="0"/>
          </a:p>
        </p:txBody>
      </p:sp>
      <p:sp>
        <p:nvSpPr>
          <p:cNvPr id="9" name="Shape 5"/>
          <p:cNvSpPr/>
          <p:nvPr/>
        </p:nvSpPr>
        <p:spPr>
          <a:xfrm>
            <a:off x="932378" y="4714637"/>
            <a:ext cx="3506391" cy="30480"/>
          </a:xfrm>
          <a:prstGeom prst="rect">
            <a:avLst/>
          </a:prstGeom>
          <a:solidFill>
            <a:srgbClr val="1B1B27"/>
          </a:solidFill>
          <a:ln/>
        </p:spPr>
      </p:sp>
      <p:sp>
        <p:nvSpPr>
          <p:cNvPr id="10" name="Text 6"/>
          <p:cNvSpPr/>
          <p:nvPr/>
        </p:nvSpPr>
        <p:spPr>
          <a:xfrm>
            <a:off x="932378" y="4908709"/>
            <a:ext cx="3506391"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Write 500 words, five days per week</a:t>
            </a:r>
            <a:endParaRPr lang="en-US" sz="2150" dirty="0"/>
          </a:p>
        </p:txBody>
      </p:sp>
      <p:sp>
        <p:nvSpPr>
          <p:cNvPr id="11" name="Text 7"/>
          <p:cNvSpPr/>
          <p:nvPr/>
        </p:nvSpPr>
        <p:spPr>
          <a:xfrm>
            <a:off x="4705112" y="4292441"/>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02</a:t>
            </a:r>
            <a:endParaRPr lang="en-US" sz="2050" dirty="0"/>
          </a:p>
        </p:txBody>
      </p:sp>
      <p:sp>
        <p:nvSpPr>
          <p:cNvPr id="12" name="Shape 8"/>
          <p:cNvSpPr/>
          <p:nvPr/>
        </p:nvSpPr>
        <p:spPr>
          <a:xfrm>
            <a:off x="4705112" y="4714637"/>
            <a:ext cx="3506510" cy="30480"/>
          </a:xfrm>
          <a:prstGeom prst="rect">
            <a:avLst/>
          </a:prstGeom>
          <a:solidFill>
            <a:srgbClr val="1B1B27"/>
          </a:solidFill>
          <a:ln/>
        </p:spPr>
      </p:sp>
      <p:sp>
        <p:nvSpPr>
          <p:cNvPr id="13" name="Text 9"/>
          <p:cNvSpPr/>
          <p:nvPr/>
        </p:nvSpPr>
        <p:spPr>
          <a:xfrm>
            <a:off x="4705112" y="4908709"/>
            <a:ext cx="3506510"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Exercise for 45 minutes, three times per week</a:t>
            </a:r>
            <a:endParaRPr lang="en-US" sz="2150" dirty="0"/>
          </a:p>
        </p:txBody>
      </p:sp>
      <p:sp>
        <p:nvSpPr>
          <p:cNvPr id="14" name="Text 10"/>
          <p:cNvSpPr/>
          <p:nvPr/>
        </p:nvSpPr>
        <p:spPr>
          <a:xfrm>
            <a:off x="932378" y="6068497"/>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03</a:t>
            </a:r>
            <a:endParaRPr lang="en-US" sz="2050" dirty="0"/>
          </a:p>
        </p:txBody>
      </p:sp>
      <p:sp>
        <p:nvSpPr>
          <p:cNvPr id="15" name="Shape 11"/>
          <p:cNvSpPr/>
          <p:nvPr/>
        </p:nvSpPr>
        <p:spPr>
          <a:xfrm>
            <a:off x="932378" y="6490692"/>
            <a:ext cx="7279243" cy="30480"/>
          </a:xfrm>
          <a:prstGeom prst="rect">
            <a:avLst/>
          </a:prstGeom>
          <a:solidFill>
            <a:srgbClr val="1B1B27"/>
          </a:solidFill>
          <a:ln/>
        </p:spPr>
      </p:sp>
      <p:sp>
        <p:nvSpPr>
          <p:cNvPr id="16" name="Text 12"/>
          <p:cNvSpPr/>
          <p:nvPr/>
        </p:nvSpPr>
        <p:spPr>
          <a:xfrm>
            <a:off x="932378" y="6684764"/>
            <a:ext cx="5108138"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Review financials every Monday at 9 AM</a:t>
            </a:r>
            <a:endParaRPr lang="en-US" sz="21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932378" y="761524"/>
            <a:ext cx="1219914" cy="388620"/>
          </a:xfrm>
          <a:prstGeom prst="roundRect">
            <a:avLst>
              <a:gd name="adj" fmla="val 18427"/>
            </a:avLst>
          </a:prstGeom>
          <a:noFill/>
          <a:ln w="7620">
            <a:solidFill>
              <a:srgbClr val="1B1B27"/>
            </a:solidFill>
            <a:prstDash val="solid"/>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67872" y="870585"/>
            <a:ext cx="170497" cy="170497"/>
          </a:xfrm>
          <a:prstGeom prst="rect">
            <a:avLst/>
          </a:prstGeom>
        </p:spPr>
      </p:pic>
      <p:sp>
        <p:nvSpPr>
          <p:cNvPr id="4" name="Text 1"/>
          <p:cNvSpPr/>
          <p:nvPr/>
        </p:nvSpPr>
        <p:spPr>
          <a:xfrm>
            <a:off x="1323618" y="833080"/>
            <a:ext cx="693182" cy="245507"/>
          </a:xfrm>
          <a:prstGeom prst="rect">
            <a:avLst/>
          </a:prstGeom>
          <a:noFill/>
          <a:ln/>
        </p:spPr>
        <p:txBody>
          <a:bodyPr wrap="none" lIns="0" tIns="0" rIns="0" bIns="0" rtlCol="0" anchor="t"/>
          <a:lstStyle/>
          <a:p>
            <a:pPr algn="l" indent="0" marL="0">
              <a:lnSpc>
                <a:spcPts val="1900"/>
              </a:lnSpc>
              <a:buNone/>
            </a:pPr>
            <a:r>
              <a:rPr lang="en-US" sz="1300" dirty="0">
                <a:solidFill>
                  <a:srgbClr val="1B1B27"/>
                </a:solidFill>
                <a:latin typeface="Roboto" pitchFamily="34" charset="0"/>
                <a:ea typeface="Roboto" pitchFamily="34" charset="-122"/>
                <a:cs typeface="Roboto" pitchFamily="34" charset="-120"/>
              </a:rPr>
              <a:t>PILLAR 3</a:t>
            </a:r>
            <a:endParaRPr lang="en-US" sz="1300" dirty="0"/>
          </a:p>
        </p:txBody>
      </p:sp>
      <p:sp>
        <p:nvSpPr>
          <p:cNvPr id="5" name="Text 2"/>
          <p:cNvSpPr/>
          <p:nvPr/>
        </p:nvSpPr>
        <p:spPr>
          <a:xfrm>
            <a:off x="932378" y="1218248"/>
            <a:ext cx="4440079" cy="554950"/>
          </a:xfrm>
          <a:prstGeom prst="rect">
            <a:avLst/>
          </a:prstGeom>
          <a:noFill/>
          <a:ln/>
        </p:spPr>
        <p:txBody>
          <a:bodyPr wrap="none" lIns="0" tIns="0" rIns="0" bIns="0" rtlCol="0" anchor="t"/>
          <a:lstStyle/>
          <a:p>
            <a:pPr algn="l" indent="0" marL="0">
              <a:lnSpc>
                <a:spcPts val="4350"/>
              </a:lnSpc>
              <a:buNone/>
            </a:pPr>
            <a:r>
              <a:rPr lang="en-US" sz="3450" dirty="0">
                <a:solidFill>
                  <a:srgbClr val="1B1B27"/>
                </a:solidFill>
                <a:latin typeface="Raleway" pitchFamily="34" charset="0"/>
                <a:ea typeface="Raleway" pitchFamily="34" charset="-122"/>
                <a:cs typeface="Raleway" pitchFamily="34" charset="-120"/>
              </a:rPr>
              <a:t>Evidence of Progress</a:t>
            </a:r>
            <a:endParaRPr lang="en-US" sz="3450" dirty="0"/>
          </a:p>
        </p:txBody>
      </p:sp>
      <p:sp>
        <p:nvSpPr>
          <p:cNvPr id="6" name="Text 3"/>
          <p:cNvSpPr/>
          <p:nvPr/>
        </p:nvSpPr>
        <p:spPr>
          <a:xfrm>
            <a:off x="932378" y="2028944"/>
            <a:ext cx="12765643" cy="613648"/>
          </a:xfrm>
          <a:prstGeom prst="rect">
            <a:avLst/>
          </a:prstGeom>
          <a:noFill/>
          <a:ln/>
        </p:spPr>
        <p:txBody>
          <a:bodyPr wrap="square" lIns="0" tIns="0" rIns="0" bIns="0" rtlCol="0" anchor="t"/>
          <a:lstStyle/>
          <a:p>
            <a:pPr algn="l" indent="0" marL="0">
              <a:lnSpc>
                <a:spcPts val="2400"/>
              </a:lnSpc>
              <a:buNone/>
            </a:pPr>
            <a:r>
              <a:rPr lang="en-US" sz="1650" dirty="0">
                <a:solidFill>
                  <a:srgbClr val="3C3939"/>
                </a:solidFill>
                <a:latin typeface="Roboto" pitchFamily="34" charset="0"/>
                <a:ea typeface="Roboto" pitchFamily="34" charset="-122"/>
                <a:cs typeface="Roboto" pitchFamily="34" charset="-120"/>
              </a:rPr>
              <a:t>To stay motivated through the middle of the journey, you need a feedback loop. Include checklists, streak counters, and documented small wins.</a:t>
            </a:r>
            <a:endParaRPr lang="en-US" sz="1650" dirty="0"/>
          </a:p>
        </p:txBody>
      </p:sp>
      <p:sp>
        <p:nvSpPr>
          <p:cNvPr id="7" name="Text 4"/>
          <p:cNvSpPr/>
          <p:nvPr/>
        </p:nvSpPr>
        <p:spPr>
          <a:xfrm>
            <a:off x="1252061" y="3026212"/>
            <a:ext cx="12445960" cy="306824"/>
          </a:xfrm>
          <a:prstGeom prst="rect">
            <a:avLst/>
          </a:prstGeom>
          <a:noFill/>
          <a:ln/>
        </p:spPr>
        <p:txBody>
          <a:bodyPr wrap="none" lIns="0" tIns="0" rIns="0" bIns="0" rtlCol="0" anchor="t"/>
          <a:lstStyle/>
          <a:p>
            <a:pPr algn="l" indent="0" marL="0">
              <a:lnSpc>
                <a:spcPts val="2400"/>
              </a:lnSpc>
              <a:buNone/>
            </a:pPr>
            <a:r>
              <a:rPr lang="en-US" sz="1650" dirty="0">
                <a:solidFill>
                  <a:srgbClr val="3C3939"/>
                </a:solidFill>
                <a:latin typeface="Roboto" pitchFamily="34" charset="0"/>
                <a:ea typeface="Roboto" pitchFamily="34" charset="-122"/>
                <a:cs typeface="Roboto" pitchFamily="34" charset="-120"/>
              </a:rPr>
              <a:t>Transform fragile belief into resilient confidence by proving your effort is accumulating.</a:t>
            </a:r>
            <a:endParaRPr lang="en-US" sz="1650" dirty="0"/>
          </a:p>
        </p:txBody>
      </p:sp>
      <p:sp>
        <p:nvSpPr>
          <p:cNvPr id="8" name="Shape 5"/>
          <p:cNvSpPr/>
          <p:nvPr/>
        </p:nvSpPr>
        <p:spPr>
          <a:xfrm>
            <a:off x="932378" y="2834402"/>
            <a:ext cx="22860" cy="690443"/>
          </a:xfrm>
          <a:prstGeom prst="rect">
            <a:avLst/>
          </a:prstGeom>
          <a:solidFill>
            <a:srgbClr val="1B1B27"/>
          </a:solidFill>
          <a:ln/>
        </p:spPr>
      </p:sp>
      <p:sp>
        <p:nvSpPr>
          <p:cNvPr id="9" name="Text 6"/>
          <p:cNvSpPr/>
          <p:nvPr/>
        </p:nvSpPr>
        <p:spPr>
          <a:xfrm>
            <a:off x="2759750" y="5101828"/>
            <a:ext cx="2621399" cy="532805"/>
          </a:xfrm>
          <a:prstGeom prst="rect">
            <a:avLst/>
          </a:prstGeom>
          <a:noFill/>
          <a:ln/>
        </p:spPr>
        <p:txBody>
          <a:bodyPr wrap="none" lIns="0" tIns="0" rIns="0" bIns="0" rtlCol="0" anchor="t"/>
          <a:lstStyle/>
          <a:p>
            <a:pPr algn="ctr" indent="0" marL="0">
              <a:lnSpc>
                <a:spcPts val="4150"/>
              </a:lnSpc>
              <a:buNone/>
            </a:pPr>
            <a:r>
              <a:rPr lang="en-US" sz="4150" dirty="0">
                <a:solidFill>
                  <a:srgbClr val="3C3939"/>
                </a:solidFill>
                <a:latin typeface="Raleway" pitchFamily="34" charset="0"/>
                <a:ea typeface="Raleway" pitchFamily="34" charset="-122"/>
                <a:cs typeface="Raleway" pitchFamily="34" charset="-120"/>
              </a:rPr>
              <a:t>21</a:t>
            </a:r>
            <a:endParaRPr lang="en-US" sz="4150" dirty="0"/>
          </a:p>
        </p:txBody>
      </p:sp>
      <p:pic>
        <p:nvPicPr>
          <p:cNvPr id="10" name="Image 1" descr="preencoded.png">    </p:cNvPr>
          <p:cNvPicPr>
            <a:picLocks noChangeAspect="1"/>
          </p:cNvPicPr>
          <p:nvPr/>
        </p:nvPicPr>
        <p:blipFill>
          <a:blip r:embed="rId3"/>
          <a:stretch>
            <a:fillRect/>
          </a:stretch>
        </p:blipFill>
        <p:spPr>
          <a:xfrm>
            <a:off x="2472095" y="3769876"/>
            <a:ext cx="3196828" cy="3196828"/>
          </a:xfrm>
          <a:prstGeom prst="rect">
            <a:avLst/>
          </a:prstGeom>
        </p:spPr>
      </p:pic>
      <p:sp>
        <p:nvSpPr>
          <p:cNvPr id="11" name="Text 7"/>
          <p:cNvSpPr/>
          <p:nvPr/>
        </p:nvSpPr>
        <p:spPr>
          <a:xfrm>
            <a:off x="2960489" y="7190423"/>
            <a:ext cx="2220039" cy="277535"/>
          </a:xfrm>
          <a:prstGeom prst="rect">
            <a:avLst/>
          </a:prstGeom>
          <a:noFill/>
          <a:ln/>
        </p:spPr>
        <p:txBody>
          <a:bodyPr wrap="none" lIns="0" tIns="0" rIns="0" bIns="0" rtlCol="0" anchor="t"/>
          <a:lstStyle/>
          <a:p>
            <a:pPr algn="ctr" indent="0" marL="0">
              <a:lnSpc>
                <a:spcPts val="2150"/>
              </a:lnSpc>
              <a:buNone/>
            </a:pPr>
            <a:r>
              <a:rPr lang="en-US" sz="1700" dirty="0">
                <a:solidFill>
                  <a:srgbClr val="3C3939"/>
                </a:solidFill>
                <a:latin typeface="Raleway" pitchFamily="34" charset="0"/>
                <a:ea typeface="Raleway" pitchFamily="34" charset="-122"/>
                <a:cs typeface="Raleway" pitchFamily="34" charset="-120"/>
              </a:rPr>
              <a:t>Day Streak</a:t>
            </a:r>
            <a:endParaRPr lang="en-US" sz="1700" dirty="0"/>
          </a:p>
        </p:txBody>
      </p:sp>
      <p:sp>
        <p:nvSpPr>
          <p:cNvPr id="12" name="Text 8"/>
          <p:cNvSpPr/>
          <p:nvPr/>
        </p:nvSpPr>
        <p:spPr>
          <a:xfrm>
            <a:off x="9249132" y="5101828"/>
            <a:ext cx="2621399" cy="532805"/>
          </a:xfrm>
          <a:prstGeom prst="rect">
            <a:avLst/>
          </a:prstGeom>
          <a:noFill/>
          <a:ln/>
        </p:spPr>
        <p:txBody>
          <a:bodyPr wrap="none" lIns="0" tIns="0" rIns="0" bIns="0" rtlCol="0" anchor="t"/>
          <a:lstStyle/>
          <a:p>
            <a:pPr algn="ctr" indent="0" marL="0">
              <a:lnSpc>
                <a:spcPts val="4150"/>
              </a:lnSpc>
              <a:buNone/>
            </a:pPr>
            <a:r>
              <a:rPr lang="en-US" sz="4150" dirty="0">
                <a:solidFill>
                  <a:srgbClr val="3C3939"/>
                </a:solidFill>
                <a:latin typeface="Raleway" pitchFamily="34" charset="0"/>
                <a:ea typeface="Raleway" pitchFamily="34" charset="-122"/>
                <a:cs typeface="Raleway" pitchFamily="34" charset="-120"/>
              </a:rPr>
              <a:t>87%</a:t>
            </a:r>
            <a:endParaRPr lang="en-US" sz="4150" dirty="0"/>
          </a:p>
        </p:txBody>
      </p:sp>
      <p:pic>
        <p:nvPicPr>
          <p:cNvPr id="13" name="Image 2" descr="preencoded.png">    </p:cNvPr>
          <p:cNvPicPr>
            <a:picLocks noChangeAspect="1"/>
          </p:cNvPicPr>
          <p:nvPr/>
        </p:nvPicPr>
        <p:blipFill>
          <a:blip r:embed="rId4"/>
          <a:stretch>
            <a:fillRect/>
          </a:stretch>
        </p:blipFill>
        <p:spPr>
          <a:xfrm>
            <a:off x="8961477" y="3769876"/>
            <a:ext cx="3196828" cy="3196828"/>
          </a:xfrm>
          <a:prstGeom prst="rect">
            <a:avLst/>
          </a:prstGeom>
        </p:spPr>
      </p:pic>
      <p:sp>
        <p:nvSpPr>
          <p:cNvPr id="14" name="Text 9"/>
          <p:cNvSpPr/>
          <p:nvPr/>
        </p:nvSpPr>
        <p:spPr>
          <a:xfrm>
            <a:off x="9449872" y="7190423"/>
            <a:ext cx="2220039" cy="277535"/>
          </a:xfrm>
          <a:prstGeom prst="rect">
            <a:avLst/>
          </a:prstGeom>
          <a:noFill/>
          <a:ln/>
        </p:spPr>
        <p:txBody>
          <a:bodyPr wrap="none" lIns="0" tIns="0" rIns="0" bIns="0" rtlCol="0" anchor="t"/>
          <a:lstStyle/>
          <a:p>
            <a:pPr algn="ctr" indent="0" marL="0">
              <a:lnSpc>
                <a:spcPts val="2150"/>
              </a:lnSpc>
              <a:buNone/>
            </a:pPr>
            <a:r>
              <a:rPr lang="en-US" sz="1700" dirty="0">
                <a:solidFill>
                  <a:srgbClr val="3C3939"/>
                </a:solidFill>
                <a:latin typeface="Raleway" pitchFamily="34" charset="0"/>
                <a:ea typeface="Raleway" pitchFamily="34" charset="-122"/>
                <a:cs typeface="Raleway" pitchFamily="34" charset="-120"/>
              </a:rPr>
              <a:t>Completion Rate</a:t>
            </a:r>
            <a:endParaRPr lang="en-US" sz="17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932378" y="2162175"/>
            <a:ext cx="6132195"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What Does NOT Belong</a:t>
            </a:r>
            <a:endParaRPr lang="en-US" sz="4350" dirty="0"/>
          </a:p>
        </p:txBody>
      </p:sp>
      <p:sp>
        <p:nvSpPr>
          <p:cNvPr id="3" name="Shape 1"/>
          <p:cNvSpPr/>
          <p:nvPr/>
        </p:nvSpPr>
        <p:spPr>
          <a:xfrm>
            <a:off x="932378" y="3388757"/>
            <a:ext cx="4077652" cy="1952744"/>
          </a:xfrm>
          <a:prstGeom prst="roundRect">
            <a:avLst>
              <a:gd name="adj" fmla="val 5730"/>
            </a:avLst>
          </a:prstGeom>
          <a:solidFill>
            <a:srgbClr val="FFFFFF">
              <a:alpha val="95000"/>
            </a:srgbClr>
          </a:solidFill>
          <a:ln w="30480">
            <a:solidFill>
              <a:srgbClr val="C7C7D0"/>
            </a:solidFill>
            <a:prstDash val="solid"/>
          </a:ln>
        </p:spPr>
      </p:sp>
      <p:sp>
        <p:nvSpPr>
          <p:cNvPr id="4" name="Text 2"/>
          <p:cNvSpPr/>
          <p:nvPr/>
        </p:nvSpPr>
        <p:spPr>
          <a:xfrm>
            <a:off x="1229201" y="368558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Generic Affirmations</a:t>
            </a:r>
            <a:endParaRPr lang="en-US" sz="2150" dirty="0"/>
          </a:p>
        </p:txBody>
      </p:sp>
      <p:sp>
        <p:nvSpPr>
          <p:cNvPr id="5" name="Text 3"/>
          <p:cNvSpPr/>
          <p:nvPr/>
        </p:nvSpPr>
        <p:spPr>
          <a:xfrm>
            <a:off x="1229201" y="4192191"/>
            <a:ext cx="348400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Vague statements without actionable direction</a:t>
            </a:r>
            <a:endParaRPr lang="en-US" sz="2050" dirty="0"/>
          </a:p>
        </p:txBody>
      </p:sp>
      <p:sp>
        <p:nvSpPr>
          <p:cNvPr id="6" name="Shape 4"/>
          <p:cNvSpPr/>
          <p:nvPr/>
        </p:nvSpPr>
        <p:spPr>
          <a:xfrm>
            <a:off x="5276374" y="3388757"/>
            <a:ext cx="4077652" cy="1952744"/>
          </a:xfrm>
          <a:prstGeom prst="roundRect">
            <a:avLst>
              <a:gd name="adj" fmla="val 5730"/>
            </a:avLst>
          </a:prstGeom>
          <a:solidFill>
            <a:srgbClr val="FFFFFF">
              <a:alpha val="95000"/>
            </a:srgbClr>
          </a:solidFill>
          <a:ln w="30480">
            <a:solidFill>
              <a:srgbClr val="C7C7D0"/>
            </a:solidFill>
            <a:prstDash val="solid"/>
          </a:ln>
        </p:spPr>
      </p:sp>
      <p:sp>
        <p:nvSpPr>
          <p:cNvPr id="7" name="Text 5"/>
          <p:cNvSpPr/>
          <p:nvPr/>
        </p:nvSpPr>
        <p:spPr>
          <a:xfrm>
            <a:off x="5573197" y="3685580"/>
            <a:ext cx="2980373"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Non-Instructive Quotes</a:t>
            </a:r>
            <a:endParaRPr lang="en-US" sz="2150" dirty="0"/>
          </a:p>
        </p:txBody>
      </p:sp>
      <p:sp>
        <p:nvSpPr>
          <p:cNvPr id="8" name="Text 6"/>
          <p:cNvSpPr/>
          <p:nvPr/>
        </p:nvSpPr>
        <p:spPr>
          <a:xfrm>
            <a:off x="5573197" y="4192191"/>
            <a:ext cx="348400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Inspirational words that don't guide behavior</a:t>
            </a:r>
            <a:endParaRPr lang="en-US" sz="2050" dirty="0"/>
          </a:p>
        </p:txBody>
      </p:sp>
      <p:sp>
        <p:nvSpPr>
          <p:cNvPr id="9" name="Shape 7"/>
          <p:cNvSpPr/>
          <p:nvPr/>
        </p:nvSpPr>
        <p:spPr>
          <a:xfrm>
            <a:off x="9620369" y="3388757"/>
            <a:ext cx="4077652" cy="1952744"/>
          </a:xfrm>
          <a:prstGeom prst="roundRect">
            <a:avLst>
              <a:gd name="adj" fmla="val 5730"/>
            </a:avLst>
          </a:prstGeom>
          <a:solidFill>
            <a:srgbClr val="FFFFFF">
              <a:alpha val="95000"/>
            </a:srgbClr>
          </a:solidFill>
          <a:ln w="30480">
            <a:solidFill>
              <a:srgbClr val="C7C7D0"/>
            </a:solidFill>
            <a:prstDash val="solid"/>
          </a:ln>
        </p:spPr>
      </p:sp>
      <p:sp>
        <p:nvSpPr>
          <p:cNvPr id="10" name="Text 8"/>
          <p:cNvSpPr/>
          <p:nvPr/>
        </p:nvSpPr>
        <p:spPr>
          <a:xfrm>
            <a:off x="9917192" y="368558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Inactive Outcomes</a:t>
            </a:r>
            <a:endParaRPr lang="en-US" sz="2150" dirty="0"/>
          </a:p>
        </p:txBody>
      </p:sp>
      <p:sp>
        <p:nvSpPr>
          <p:cNvPr id="11" name="Text 9"/>
          <p:cNvSpPr/>
          <p:nvPr/>
        </p:nvSpPr>
        <p:spPr>
          <a:xfrm>
            <a:off x="9917192" y="4192191"/>
            <a:ext cx="3484007"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Dreams you aren't currently working toward</a:t>
            </a:r>
            <a:endParaRPr lang="en-US" sz="2050" dirty="0"/>
          </a:p>
        </p:txBody>
      </p:sp>
      <p:sp>
        <p:nvSpPr>
          <p:cNvPr id="12" name="Text 10"/>
          <p:cNvSpPr/>
          <p:nvPr/>
        </p:nvSpPr>
        <p:spPr>
          <a:xfrm>
            <a:off x="932378" y="5641181"/>
            <a:ext cx="12765643"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This board is not a museum of future dreams—it's a </a:t>
            </a:r>
            <a:pPr algn="l" indent="0" marL="0">
              <a:lnSpc>
                <a:spcPts val="3350"/>
              </a:lnSpc>
              <a:buNone/>
            </a:pPr>
            <a:r>
              <a:rPr lang="en-US" sz="2050" b="1" dirty="0">
                <a:solidFill>
                  <a:srgbClr val="3C3939"/>
                </a:solidFill>
                <a:latin typeface="Roboto" pitchFamily="34" charset="0"/>
                <a:ea typeface="Roboto" pitchFamily="34" charset="-122"/>
                <a:cs typeface="Roboto" pitchFamily="34" charset="-120"/>
              </a:rPr>
              <a:t>command center for your current season</a:t>
            </a:r>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t>
            </a:r>
            <a:endParaRPr lang="en-US" sz="20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2026-02-05T16:07:38Z</dcterms:created>
  <dcterms:modified xsi:type="dcterms:W3CDTF">2026-02-05T16:07:38Z</dcterms:modified>
</cp:coreProperties>
</file>