
<file path=[Content_Types].xml><?xml version="1.0" encoding="utf-8"?>
<Types xmlns="http://schemas.openxmlformats.org/package/2006/content-types">
  <Default Extension="fntdata" ContentType="application/x-fontdata"/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notesMasterIdLst>
    <p:notesMasterId r:id="rId18"/>
  </p:notesMasterIdLst>
  <p:sldSz cx="14630400" cy="8229600"/>
  <p:notesSz cx="8229600" cy="14630400"/>
  <p:embeddedFontLst>
    <p:embeddedFont>
      <p:font typeface="Raleway"/>
      <p:regular r:id="rId23"/>
    </p:embeddedFont>
    <p:embeddedFont>
      <p:font typeface="Raleway"/>
      <p:regular r:id="rId24"/>
    </p:embeddedFont>
    <p:embeddedFont>
      <p:font typeface="Raleway"/>
      <p:regular r:id="rId25"/>
    </p:embeddedFont>
    <p:embeddedFont>
      <p:font typeface="Raleway"/>
      <p:regular r:id="rId26"/>
    </p:embeddedFont>
    <p:embeddedFont>
      <p:font typeface="Roboto"/>
      <p:regular r:id="rId27"/>
    </p:embeddedFont>
    <p:embeddedFont>
      <p:font typeface="Roboto"/>
      <p:regular r:id="rId28"/>
    </p:embeddedFont>
    <p:embeddedFont>
      <p:font typeface="Roboto"/>
      <p:regular r:id="rId29"/>
    </p:embeddedFont>
    <p:embeddedFont>
      <p:font typeface="Roboto"/>
      <p:regular r:id="rId30"/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presProps" Target="presProps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23" Type="http://schemas.openxmlformats.org/officeDocument/2006/relationships/font" Target="fonts/font1.fntdata"/><Relationship Id="rId24" Type="http://schemas.openxmlformats.org/officeDocument/2006/relationships/font" Target="fonts/font2.fntdata"/><Relationship Id="rId25" Type="http://schemas.openxmlformats.org/officeDocument/2006/relationships/font" Target="fonts/font3.fntdata"/><Relationship Id="rId26" Type="http://schemas.openxmlformats.org/officeDocument/2006/relationships/font" Target="fonts/font4.fntdata"/><Relationship Id="rId27" Type="http://schemas.openxmlformats.org/officeDocument/2006/relationships/font" Target="fonts/font5.fntdata"/><Relationship Id="rId28" Type="http://schemas.openxmlformats.org/officeDocument/2006/relationships/font" Target="fonts/font6.fntdata"/><Relationship Id="rId29" Type="http://schemas.openxmlformats.org/officeDocument/2006/relationships/font" Target="fonts/font7.fntdata"/><Relationship Id="rId30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1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2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3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4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5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6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svg"/><Relationship Id="rId3" Type="http://schemas.openxmlformats.org/officeDocument/2006/relationships/image" Target="../media/image-10-3.png"/><Relationship Id="rId4" Type="http://schemas.openxmlformats.org/officeDocument/2006/relationships/image" Target="../media/image-10-4.svg"/><Relationship Id="rId5" Type="http://schemas.openxmlformats.org/officeDocument/2006/relationships/image" Target="../media/image-10-5.png"/><Relationship Id="rId6" Type="http://schemas.openxmlformats.org/officeDocument/2006/relationships/image" Target="../media/image-10-6.svg"/><Relationship Id="rId7" Type="http://schemas.openxmlformats.org/officeDocument/2006/relationships/image" Target="../media/image-10-7.png"/><Relationship Id="rId8" Type="http://schemas.openxmlformats.org/officeDocument/2006/relationships/image" Target="../media/image-10-8.svg"/><Relationship Id="rId9" Type="http://schemas.openxmlformats.org/officeDocument/2006/relationships/slideLayout" Target="../slideLayouts/slideLayout11.xml"/><Relationship Id="rId10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image" Target="../media/image-11-2.png"/><Relationship Id="rId3" Type="http://schemas.openxmlformats.org/officeDocument/2006/relationships/slideLayout" Target="../slideLayouts/slideLayout12.xml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image" Target="../media/image-12-2.png"/><Relationship Id="rId3" Type="http://schemas.openxmlformats.org/officeDocument/2006/relationships/image" Target="../media/image-12-3.svg"/><Relationship Id="rId4" Type="http://schemas.openxmlformats.org/officeDocument/2006/relationships/image" Target="../media/image-12-4.png"/><Relationship Id="rId5" Type="http://schemas.openxmlformats.org/officeDocument/2006/relationships/image" Target="../media/image-12-5.png"/><Relationship Id="rId6" Type="http://schemas.openxmlformats.org/officeDocument/2006/relationships/image" Target="../media/image-12-6.svg"/><Relationship Id="rId7" Type="http://schemas.openxmlformats.org/officeDocument/2006/relationships/image" Target="../media/image-12-7.png"/><Relationship Id="rId8" Type="http://schemas.openxmlformats.org/officeDocument/2006/relationships/image" Target="../media/image-12-8.png"/><Relationship Id="rId9" Type="http://schemas.openxmlformats.org/officeDocument/2006/relationships/image" Target="../media/image-12-9.svg"/><Relationship Id="rId10" Type="http://schemas.openxmlformats.org/officeDocument/2006/relationships/image" Target="../media/image-12-10.png"/><Relationship Id="rId11" Type="http://schemas.openxmlformats.org/officeDocument/2006/relationships/image" Target="../media/image-12-11.png"/><Relationship Id="rId12" Type="http://schemas.openxmlformats.org/officeDocument/2006/relationships/image" Target="../media/image-12-12.svg"/><Relationship Id="rId13" Type="http://schemas.openxmlformats.org/officeDocument/2006/relationships/slideLayout" Target="../slideLayouts/slideLayout13.xml"/><Relationship Id="rId1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image" Target="../media/image-13-2.png"/><Relationship Id="rId3" Type="http://schemas.openxmlformats.org/officeDocument/2006/relationships/image" Target="../media/image-13-3.png"/><Relationship Id="rId4" Type="http://schemas.openxmlformats.org/officeDocument/2006/relationships/slideLayout" Target="../slideLayouts/slideLayout14.xml"/><Relationship Id="rId5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slideLayout" Target="../slideLayouts/slideLayout15.xml"/><Relationship Id="rId3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6-1.png"/><Relationship Id="rId2" Type="http://schemas.openxmlformats.org/officeDocument/2006/relationships/image" Target="../media/image-16-2.png"/><Relationship Id="rId3" Type="http://schemas.openxmlformats.org/officeDocument/2006/relationships/image" Target="../media/image-16-3.png"/><Relationship Id="rId4" Type="http://schemas.openxmlformats.org/officeDocument/2006/relationships/image" Target="../media/image-16-4.png"/><Relationship Id="rId5" Type="http://schemas.openxmlformats.org/officeDocument/2006/relationships/image" Target="../media/image-16-5.png"/><Relationship Id="rId6" Type="http://schemas.openxmlformats.org/officeDocument/2006/relationships/slideLayout" Target="../slideLayouts/slideLayout17.xml"/><Relationship Id="rId7" Type="http://schemas.openxmlformats.org/officeDocument/2006/relationships/notesSlide" Target="../notesSlides/notesSlide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3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image" Target="../media/image-3-3.png"/><Relationship Id="rId4" Type="http://schemas.openxmlformats.org/officeDocument/2006/relationships/slideLayout" Target="../slideLayouts/slideLayout4.xml"/><Relationship Id="rId5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5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image" Target="../media/image-5-3.svg"/><Relationship Id="rId4" Type="http://schemas.openxmlformats.org/officeDocument/2006/relationships/image" Target="../media/image-5-4.png"/><Relationship Id="rId5" Type="http://schemas.openxmlformats.org/officeDocument/2006/relationships/image" Target="../media/image-5-5.svg"/><Relationship Id="rId6" Type="http://schemas.openxmlformats.org/officeDocument/2006/relationships/image" Target="../media/image-5-6.png"/><Relationship Id="rId7" Type="http://schemas.openxmlformats.org/officeDocument/2006/relationships/image" Target="../media/image-5-7.svg"/><Relationship Id="rId8" Type="http://schemas.openxmlformats.org/officeDocument/2006/relationships/image" Target="../media/image-5-8.png"/><Relationship Id="rId9" Type="http://schemas.openxmlformats.org/officeDocument/2006/relationships/slideLayout" Target="../slideLayouts/slideLayout6.xml"/><Relationship Id="rId10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image" Target="../media/image-6-3.svg"/><Relationship Id="rId4" Type="http://schemas.openxmlformats.org/officeDocument/2006/relationships/slideLayout" Target="../slideLayouts/slideLayout7.xml"/><Relationship Id="rId5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image" Target="../media/image-8-3.svg"/><Relationship Id="rId4" Type="http://schemas.openxmlformats.org/officeDocument/2006/relationships/image" Target="../media/image-8-4.png"/><Relationship Id="rId5" Type="http://schemas.openxmlformats.org/officeDocument/2006/relationships/image" Target="../media/image-8-5.svg"/><Relationship Id="rId6" Type="http://schemas.openxmlformats.org/officeDocument/2006/relationships/image" Target="../media/image-8-6.png"/><Relationship Id="rId7" Type="http://schemas.openxmlformats.org/officeDocument/2006/relationships/image" Target="../media/image-8-7.svg"/><Relationship Id="rId8" Type="http://schemas.openxmlformats.org/officeDocument/2006/relationships/slideLayout" Target="../slideLayouts/slideLayout9.xml"/><Relationship Id="rId9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slideLayout" Target="../slideLayouts/slideLayout10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418778" y="2581870"/>
            <a:ext cx="7279243" cy="13875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Identity, Discipline, and Consistency</a:t>
            </a:r>
            <a:endParaRPr lang="en-US" sz="4350" dirty="0"/>
          </a:p>
        </p:txBody>
      </p:sp>
      <p:sp>
        <p:nvSpPr>
          <p:cNvPr id="4" name="Text 1"/>
          <p:cNvSpPr/>
          <p:nvPr/>
        </p:nvSpPr>
        <p:spPr>
          <a:xfrm>
            <a:off x="6418778" y="4368998"/>
            <a:ext cx="7279243" cy="12787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Aligning identity, discipline, and consistency transforms actions from willpower struggles into natural expressions of who you are.</a:t>
            </a:r>
            <a:endParaRPr lang="en-US" sz="20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32378" y="1407557"/>
            <a:ext cx="1915954" cy="500777"/>
          </a:xfrm>
          <a:prstGeom prst="roundRect">
            <a:avLst>
              <a:gd name="adj" fmla="val 17875"/>
            </a:avLst>
          </a:prstGeom>
          <a:solidFill>
            <a:srgbClr val="E1E1EA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92160" y="1551384"/>
            <a:ext cx="213122" cy="213122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411843" y="1487448"/>
            <a:ext cx="1276707" cy="3409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16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PROTECTION</a:t>
            </a:r>
            <a:endParaRPr lang="en-US" sz="1650" dirty="0"/>
          </a:p>
        </p:txBody>
      </p:sp>
      <p:sp>
        <p:nvSpPr>
          <p:cNvPr id="5" name="Text 2"/>
          <p:cNvSpPr/>
          <p:nvPr/>
        </p:nvSpPr>
        <p:spPr>
          <a:xfrm>
            <a:off x="932378" y="2014895"/>
            <a:ext cx="7575709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Establish Minimum Standards</a:t>
            </a:r>
            <a:endParaRPr lang="en-US" sz="4350" dirty="0"/>
          </a:p>
        </p:txBody>
      </p:sp>
      <p:sp>
        <p:nvSpPr>
          <p:cNvPr id="6" name="Shape 3"/>
          <p:cNvSpPr/>
          <p:nvPr/>
        </p:nvSpPr>
        <p:spPr>
          <a:xfrm>
            <a:off x="932378" y="3108246"/>
            <a:ext cx="4077652" cy="2987754"/>
          </a:xfrm>
          <a:prstGeom prst="roundRect">
            <a:avLst>
              <a:gd name="adj" fmla="val 3745"/>
            </a:avLst>
          </a:prstGeom>
          <a:solidFill>
            <a:srgbClr val="E1E1EA"/>
          </a:solidFill>
          <a:ln w="15240">
            <a:solidFill>
              <a:srgbClr val="C7C7D0"/>
            </a:solidFill>
            <a:prstDash val="solid"/>
          </a:ln>
        </p:spPr>
      </p:sp>
      <p:sp>
        <p:nvSpPr>
          <p:cNvPr id="7" name="Shape 4"/>
          <p:cNvSpPr/>
          <p:nvPr/>
        </p:nvSpPr>
        <p:spPr>
          <a:xfrm>
            <a:off x="1213961" y="3389828"/>
            <a:ext cx="799148" cy="799148"/>
          </a:xfrm>
          <a:prstGeom prst="roundRect">
            <a:avLst>
              <a:gd name="adj" fmla="val 11441042"/>
            </a:avLst>
          </a:prstGeom>
          <a:solidFill>
            <a:srgbClr val="1B1B27"/>
          </a:solidFill>
          <a:ln/>
        </p:spPr>
      </p:sp>
      <p:pic>
        <p:nvPicPr>
          <p:cNvPr id="8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33751" y="3609499"/>
            <a:ext cx="359569" cy="359569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1213961" y="4455319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Write 100 Words</a:t>
            </a:r>
            <a:endParaRPr lang="en-US" sz="2150" dirty="0"/>
          </a:p>
        </p:txBody>
      </p:sp>
      <p:sp>
        <p:nvSpPr>
          <p:cNvPr id="10" name="Text 6"/>
          <p:cNvSpPr/>
          <p:nvPr/>
        </p:nvSpPr>
        <p:spPr>
          <a:xfrm>
            <a:off x="1213961" y="4961930"/>
            <a:ext cx="3514487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Instead of 500 on difficult days</a:t>
            </a:r>
            <a:endParaRPr lang="en-US" sz="2050" dirty="0"/>
          </a:p>
        </p:txBody>
      </p:sp>
      <p:sp>
        <p:nvSpPr>
          <p:cNvPr id="11" name="Shape 7"/>
          <p:cNvSpPr/>
          <p:nvPr/>
        </p:nvSpPr>
        <p:spPr>
          <a:xfrm>
            <a:off x="5276374" y="3108246"/>
            <a:ext cx="4077652" cy="2987754"/>
          </a:xfrm>
          <a:prstGeom prst="roundRect">
            <a:avLst>
              <a:gd name="adj" fmla="val 3745"/>
            </a:avLst>
          </a:prstGeom>
          <a:solidFill>
            <a:srgbClr val="E1E1EA"/>
          </a:solidFill>
          <a:ln w="15240">
            <a:solidFill>
              <a:srgbClr val="C7C7D0"/>
            </a:solidFill>
            <a:prstDash val="solid"/>
          </a:ln>
        </p:spPr>
      </p:sp>
      <p:sp>
        <p:nvSpPr>
          <p:cNvPr id="12" name="Shape 8"/>
          <p:cNvSpPr/>
          <p:nvPr/>
        </p:nvSpPr>
        <p:spPr>
          <a:xfrm>
            <a:off x="5557957" y="3389828"/>
            <a:ext cx="799148" cy="799148"/>
          </a:xfrm>
          <a:prstGeom prst="roundRect">
            <a:avLst>
              <a:gd name="adj" fmla="val 11441042"/>
            </a:avLst>
          </a:prstGeom>
          <a:solidFill>
            <a:srgbClr val="1B1B27"/>
          </a:solidFill>
          <a:ln/>
        </p:spPr>
      </p:sp>
      <p:pic>
        <p:nvPicPr>
          <p:cNvPr id="13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77746" y="3609499"/>
            <a:ext cx="359569" cy="359569"/>
          </a:xfrm>
          <a:prstGeom prst="rect">
            <a:avLst/>
          </a:prstGeom>
        </p:spPr>
      </p:pic>
      <p:sp>
        <p:nvSpPr>
          <p:cNvPr id="14" name="Text 9"/>
          <p:cNvSpPr/>
          <p:nvPr/>
        </p:nvSpPr>
        <p:spPr>
          <a:xfrm>
            <a:off x="5557957" y="4455319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10-Minute Workout</a:t>
            </a:r>
            <a:endParaRPr lang="en-US" sz="2150" dirty="0"/>
          </a:p>
        </p:txBody>
      </p:sp>
      <p:sp>
        <p:nvSpPr>
          <p:cNvPr id="15" name="Text 10"/>
          <p:cNvSpPr/>
          <p:nvPr/>
        </p:nvSpPr>
        <p:spPr>
          <a:xfrm>
            <a:off x="5557957" y="4961930"/>
            <a:ext cx="3514487" cy="426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Instead of full hour session</a:t>
            </a:r>
            <a:endParaRPr lang="en-US" sz="2050" dirty="0"/>
          </a:p>
        </p:txBody>
      </p:sp>
      <p:sp>
        <p:nvSpPr>
          <p:cNvPr id="16" name="Shape 11"/>
          <p:cNvSpPr/>
          <p:nvPr/>
        </p:nvSpPr>
        <p:spPr>
          <a:xfrm>
            <a:off x="9620369" y="3108246"/>
            <a:ext cx="4077652" cy="2987754"/>
          </a:xfrm>
          <a:prstGeom prst="roundRect">
            <a:avLst>
              <a:gd name="adj" fmla="val 3745"/>
            </a:avLst>
          </a:prstGeom>
          <a:solidFill>
            <a:srgbClr val="E1E1EA"/>
          </a:solidFill>
          <a:ln w="15240">
            <a:solidFill>
              <a:srgbClr val="C7C7D0"/>
            </a:solidFill>
            <a:prstDash val="solid"/>
          </a:ln>
        </p:spPr>
      </p:sp>
      <p:sp>
        <p:nvSpPr>
          <p:cNvPr id="17" name="Shape 12"/>
          <p:cNvSpPr/>
          <p:nvPr/>
        </p:nvSpPr>
        <p:spPr>
          <a:xfrm>
            <a:off x="9901952" y="3389828"/>
            <a:ext cx="799148" cy="799148"/>
          </a:xfrm>
          <a:prstGeom prst="roundRect">
            <a:avLst>
              <a:gd name="adj" fmla="val 11441042"/>
            </a:avLst>
          </a:prstGeom>
          <a:solidFill>
            <a:srgbClr val="1B1B27"/>
          </a:solidFill>
          <a:ln/>
        </p:spPr>
      </p:sp>
      <p:pic>
        <p:nvPicPr>
          <p:cNvPr id="18" name="Image 3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21741" y="3609499"/>
            <a:ext cx="359569" cy="359569"/>
          </a:xfrm>
          <a:prstGeom prst="rect">
            <a:avLst/>
          </a:prstGeom>
        </p:spPr>
      </p:pic>
      <p:sp>
        <p:nvSpPr>
          <p:cNvPr id="19" name="Text 13"/>
          <p:cNvSpPr/>
          <p:nvPr/>
        </p:nvSpPr>
        <p:spPr>
          <a:xfrm>
            <a:off x="9901952" y="4455319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Read One Page</a:t>
            </a:r>
            <a:endParaRPr lang="en-US" sz="2150" dirty="0"/>
          </a:p>
        </p:txBody>
      </p:sp>
      <p:sp>
        <p:nvSpPr>
          <p:cNvPr id="20" name="Text 14"/>
          <p:cNvSpPr/>
          <p:nvPr/>
        </p:nvSpPr>
        <p:spPr>
          <a:xfrm>
            <a:off x="9901952" y="4961930"/>
            <a:ext cx="3514487" cy="426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Instead of entire chapter</a:t>
            </a:r>
            <a:endParaRPr lang="en-US" sz="2050" dirty="0"/>
          </a:p>
        </p:txBody>
      </p:sp>
      <p:sp>
        <p:nvSpPr>
          <p:cNvPr id="21" name="Text 15"/>
          <p:cNvSpPr/>
          <p:nvPr/>
        </p:nvSpPr>
        <p:spPr>
          <a:xfrm>
            <a:off x="932378" y="6395680"/>
            <a:ext cx="12765643" cy="426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The smallest version of a habit you commit to even on your worst days protects momentum.</a:t>
            </a:r>
            <a:endParaRPr lang="en-US" sz="20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32378" y="1008817"/>
            <a:ext cx="8879205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Preventing All-or-Nothing Thinking</a:t>
            </a:r>
            <a:endParaRPr lang="en-US" sz="4350" dirty="0"/>
          </a:p>
        </p:txBody>
      </p:sp>
      <p:sp>
        <p:nvSpPr>
          <p:cNvPr id="3" name="Text 1"/>
          <p:cNvSpPr/>
          <p:nvPr/>
        </p:nvSpPr>
        <p:spPr>
          <a:xfrm>
            <a:off x="932378" y="2423755"/>
            <a:ext cx="4045506" cy="21312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Minimum standards eliminate the trap that derails most progress. Consistency isn't broken when you do less—it's only broken when you do nothing at all.</a:t>
            </a:r>
            <a:endParaRPr lang="en-US" sz="2050" dirty="0"/>
          </a:p>
        </p:txBody>
      </p:sp>
      <p:sp>
        <p:nvSpPr>
          <p:cNvPr id="4" name="Shape 2"/>
          <p:cNvSpPr/>
          <p:nvPr/>
        </p:nvSpPr>
        <p:spPr>
          <a:xfrm>
            <a:off x="932378" y="4854654"/>
            <a:ext cx="4045506" cy="1984415"/>
          </a:xfrm>
          <a:prstGeom prst="roundRect">
            <a:avLst>
              <a:gd name="adj" fmla="val 5639"/>
            </a:avLst>
          </a:prstGeom>
          <a:solidFill>
            <a:srgbClr val="D2D2E0"/>
          </a:solidFill>
          <a:ln/>
        </p:spPr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8721" y="5251609"/>
            <a:ext cx="332899" cy="266343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797963" y="5187553"/>
            <a:ext cx="2913578" cy="12787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Doing something small is infinitely better than doing nothing perfectly.</a:t>
            </a:r>
            <a:endParaRPr lang="en-US" sz="2050" dirty="0"/>
          </a:p>
        </p:txBody>
      </p:sp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5347" y="2401848"/>
            <a:ext cx="8070175" cy="451925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6186" y="719852"/>
            <a:ext cx="7412355" cy="6817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350"/>
              </a:lnSpc>
              <a:buNone/>
            </a:pPr>
            <a:r>
              <a:rPr lang="en-US" sz="42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Identity-Based Accountability</a:t>
            </a:r>
            <a:endParaRPr lang="en-US" sz="4250" dirty="0"/>
          </a:p>
        </p:txBody>
      </p:sp>
      <p:sp>
        <p:nvSpPr>
          <p:cNvPr id="3" name="Text 1"/>
          <p:cNvSpPr/>
          <p:nvPr/>
        </p:nvSpPr>
        <p:spPr>
          <a:xfrm>
            <a:off x="916186" y="1915954"/>
            <a:ext cx="12798028" cy="83034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2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The most powerful force is the internal desire to be a person who honors their own word. Your vision board becomes a record of kept promises.</a:t>
            </a:r>
            <a:endParaRPr lang="en-US" sz="2050" dirty="0"/>
          </a:p>
        </p:txBody>
      </p:sp>
      <p:sp>
        <p:nvSpPr>
          <p:cNvPr id="4" name="Text 2"/>
          <p:cNvSpPr/>
          <p:nvPr/>
        </p:nvSpPr>
        <p:spPr>
          <a:xfrm>
            <a:off x="1955959" y="3886795"/>
            <a:ext cx="2726888" cy="340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indent="0" marL="0">
              <a:lnSpc>
                <a:spcPts val="2650"/>
              </a:lnSpc>
              <a:buNone/>
            </a:pPr>
            <a:r>
              <a:rPr lang="en-US" sz="210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Make Promise</a:t>
            </a:r>
            <a:endParaRPr lang="en-US" sz="2100" dirty="0"/>
          </a:p>
        </p:txBody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75515" y="3035618"/>
            <a:ext cx="4479250" cy="4479250"/>
          </a:xfrm>
          <a:prstGeom prst="rect">
            <a:avLst/>
          </a:prstGeom>
        </p:spPr>
      </p:pic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17801" y="3796665"/>
            <a:ext cx="391597" cy="391597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947434" y="3886795"/>
            <a:ext cx="2726888" cy="340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210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Keep Promise</a:t>
            </a:r>
            <a:endParaRPr lang="en-US" sz="2100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5515" y="3035618"/>
            <a:ext cx="4479250" cy="4479250"/>
          </a:xfrm>
          <a:prstGeom prst="rect">
            <a:avLst/>
          </a:prstGeom>
        </p:spPr>
      </p:pic>
      <p:pic>
        <p:nvPicPr>
          <p:cNvPr id="9" name="Image 3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401883" y="4177903"/>
            <a:ext cx="391597" cy="391597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9947434" y="6322814"/>
            <a:ext cx="2726888" cy="340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210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Build Self-Trust</a:t>
            </a:r>
            <a:endParaRPr lang="en-US" sz="2100" dirty="0"/>
          </a:p>
        </p:txBody>
      </p:sp>
      <p:pic>
        <p:nvPicPr>
          <p:cNvPr id="11" name="Image 4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75515" y="3035618"/>
            <a:ext cx="4479250" cy="4479250"/>
          </a:xfrm>
          <a:prstGeom prst="rect">
            <a:avLst/>
          </a:prstGeom>
        </p:spPr>
      </p:pic>
      <p:pic>
        <p:nvPicPr>
          <p:cNvPr id="12" name="Image 5" descr="preencoded.png">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020645" y="6361986"/>
            <a:ext cx="391597" cy="391597"/>
          </a:xfrm>
          <a:prstGeom prst="rect">
            <a:avLst/>
          </a:prstGeom>
        </p:spPr>
      </p:pic>
      <p:sp>
        <p:nvSpPr>
          <p:cNvPr id="13" name="Text 5"/>
          <p:cNvSpPr/>
          <p:nvPr/>
        </p:nvSpPr>
        <p:spPr>
          <a:xfrm>
            <a:off x="1955959" y="6322814"/>
            <a:ext cx="2726888" cy="340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indent="0" marL="0">
              <a:lnSpc>
                <a:spcPts val="2650"/>
              </a:lnSpc>
              <a:buNone/>
            </a:pPr>
            <a:r>
              <a:rPr lang="en-US" sz="210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Strengthen Identity</a:t>
            </a:r>
            <a:endParaRPr lang="en-US" sz="2100" dirty="0"/>
          </a:p>
        </p:txBody>
      </p:sp>
      <p:pic>
        <p:nvPicPr>
          <p:cNvPr id="14" name="Image 6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075515" y="3035618"/>
            <a:ext cx="4479250" cy="4479250"/>
          </a:xfrm>
          <a:prstGeom prst="rect">
            <a:avLst/>
          </a:prstGeom>
        </p:spPr>
      </p:pic>
      <p:pic>
        <p:nvPicPr>
          <p:cNvPr id="15" name="Image 7" descr="preencoded.png">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836563" y="5980748"/>
            <a:ext cx="391597" cy="39159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32378" y="1361956"/>
            <a:ext cx="1879163" cy="516017"/>
          </a:xfrm>
          <a:prstGeom prst="roundRect">
            <a:avLst>
              <a:gd name="adj" fmla="val 17347"/>
            </a:avLst>
          </a:prstGeom>
          <a:noFill/>
          <a:ln w="7620">
            <a:solidFill>
              <a:srgbClr val="1B1B27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1099780" y="1449467"/>
            <a:ext cx="1544360" cy="3409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1650" dirty="0">
                <a:solidFill>
                  <a:srgbClr val="1B1B27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MINDSET SHIFT</a:t>
            </a:r>
            <a:endParaRPr lang="en-US" sz="1650" dirty="0"/>
          </a:p>
        </p:txBody>
      </p:sp>
      <p:sp>
        <p:nvSpPr>
          <p:cNvPr id="4" name="Text 2"/>
          <p:cNvSpPr/>
          <p:nvPr/>
        </p:nvSpPr>
        <p:spPr>
          <a:xfrm>
            <a:off x="932378" y="1984534"/>
            <a:ext cx="7855982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Eliminate Emotional Readiness</a:t>
            </a:r>
            <a:endParaRPr lang="en-US" sz="4350" dirty="0"/>
          </a:p>
        </p:txBody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2378" y="3877032"/>
            <a:ext cx="4077652" cy="114300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198721" y="4942523"/>
            <a:ext cx="2802255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Waiting to Feel Ready</a:t>
            </a:r>
            <a:endParaRPr lang="en-US" sz="2150" dirty="0"/>
          </a:p>
        </p:txBody>
      </p:sp>
      <p:sp>
        <p:nvSpPr>
          <p:cNvPr id="7" name="Text 4"/>
          <p:cNvSpPr/>
          <p:nvPr/>
        </p:nvSpPr>
        <p:spPr>
          <a:xfrm>
            <a:off x="1198721" y="5449133"/>
            <a:ext cx="3544967" cy="426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Sophisticated self-sabotage</a:t>
            </a:r>
            <a:endParaRPr lang="en-US" sz="2050" dirty="0"/>
          </a:p>
        </p:txBody>
      </p:sp>
      <p:pic>
        <p:nvPicPr>
          <p:cNvPr id="8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6374" y="3477458"/>
            <a:ext cx="4077652" cy="1143000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5542717" y="4542949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Taking Action First</a:t>
            </a:r>
            <a:endParaRPr lang="en-US" sz="2150" dirty="0"/>
          </a:p>
        </p:txBody>
      </p:sp>
      <p:sp>
        <p:nvSpPr>
          <p:cNvPr id="10" name="Text 6"/>
          <p:cNvSpPr/>
          <p:nvPr/>
        </p:nvSpPr>
        <p:spPr>
          <a:xfrm>
            <a:off x="5542717" y="5049560"/>
            <a:ext cx="3544967" cy="426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Movement creates readiness</a:t>
            </a:r>
            <a:endParaRPr lang="en-US" sz="2050" dirty="0"/>
          </a:p>
        </p:txBody>
      </p:sp>
      <p:pic>
        <p:nvPicPr>
          <p:cNvPr id="11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0369" y="3077885"/>
            <a:ext cx="4077652" cy="1143000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9886712" y="4143375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Growth Follows</a:t>
            </a:r>
            <a:endParaRPr lang="en-US" sz="2150" dirty="0"/>
          </a:p>
        </p:txBody>
      </p:sp>
      <p:sp>
        <p:nvSpPr>
          <p:cNvPr id="13" name="Text 8"/>
          <p:cNvSpPr/>
          <p:nvPr/>
        </p:nvSpPr>
        <p:spPr>
          <a:xfrm>
            <a:off x="9886712" y="4649986"/>
            <a:ext cx="3544967" cy="426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Comfort comes after courage</a:t>
            </a:r>
            <a:endParaRPr lang="en-US" sz="2050" dirty="0"/>
          </a:p>
        </p:txBody>
      </p:sp>
      <p:sp>
        <p:nvSpPr>
          <p:cNvPr id="14" name="Text 9"/>
          <p:cNvSpPr/>
          <p:nvPr/>
        </p:nvSpPr>
        <p:spPr>
          <a:xfrm>
            <a:off x="932378" y="6441400"/>
            <a:ext cx="12765643" cy="426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In an action-first system, you act first and readiness follows the movement. Growth rarely feels comfortable.</a:t>
            </a:r>
            <a:endParaRPr lang="en-US" sz="205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32378" y="897493"/>
            <a:ext cx="9157811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Boredom as Evidence of Integration</a:t>
            </a:r>
            <a:endParaRPr lang="en-US" sz="435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2378" y="2374821"/>
            <a:ext cx="8070175" cy="4573072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9660017" y="2230517"/>
            <a:ext cx="4045506" cy="21312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Expect boredom and resistance. Boredom isn't failure—it's evidence that a behavior is successfully integrating into your identity.</a:t>
            </a:r>
            <a:endParaRPr lang="en-US" sz="2050" dirty="0"/>
          </a:p>
        </p:txBody>
      </p:sp>
      <p:sp>
        <p:nvSpPr>
          <p:cNvPr id="5" name="Text 2"/>
          <p:cNvSpPr/>
          <p:nvPr/>
        </p:nvSpPr>
        <p:spPr>
          <a:xfrm>
            <a:off x="10059591" y="4661416"/>
            <a:ext cx="3645932" cy="12787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Effectiveness is often mundane. You're here to be effective, not entertained.</a:t>
            </a:r>
            <a:endParaRPr lang="en-US" sz="2050" dirty="0"/>
          </a:p>
        </p:txBody>
      </p:sp>
      <p:sp>
        <p:nvSpPr>
          <p:cNvPr id="6" name="Shape 3"/>
          <p:cNvSpPr/>
          <p:nvPr/>
        </p:nvSpPr>
        <p:spPr>
          <a:xfrm>
            <a:off x="9660017" y="4661416"/>
            <a:ext cx="30480" cy="1278731"/>
          </a:xfrm>
          <a:prstGeom prst="rect">
            <a:avLst/>
          </a:prstGeom>
          <a:solidFill>
            <a:srgbClr val="1B1B27"/>
          </a:solidFill>
          <a:ln/>
        </p:spPr>
      </p:sp>
      <p:sp>
        <p:nvSpPr>
          <p:cNvPr id="7" name="Text 4"/>
          <p:cNvSpPr/>
          <p:nvPr/>
        </p:nvSpPr>
        <p:spPr>
          <a:xfrm>
            <a:off x="9660017" y="6239827"/>
            <a:ext cx="4045506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Your board reminds you of purpose when novelty fades.</a:t>
            </a:r>
            <a:endParaRPr lang="en-US" sz="205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32378" y="2239804"/>
            <a:ext cx="7453074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When Discipline Feels Heavy</a:t>
            </a:r>
            <a:endParaRPr lang="en-US" sz="4350" dirty="0"/>
          </a:p>
        </p:txBody>
      </p:sp>
      <p:sp>
        <p:nvSpPr>
          <p:cNvPr id="3" name="Shape 1"/>
          <p:cNvSpPr/>
          <p:nvPr/>
        </p:nvSpPr>
        <p:spPr>
          <a:xfrm>
            <a:off x="932378" y="3466386"/>
            <a:ext cx="599361" cy="599361"/>
          </a:xfrm>
          <a:prstGeom prst="roundRect">
            <a:avLst>
              <a:gd name="adj" fmla="val 18669"/>
            </a:avLst>
          </a:prstGeom>
          <a:solidFill>
            <a:srgbClr val="E1E1EA"/>
          </a:solidFill>
          <a:ln w="15240">
            <a:solidFill>
              <a:srgbClr val="C7C7D0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1065609" y="3557945"/>
            <a:ext cx="332899" cy="4162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600"/>
              </a:lnSpc>
              <a:buNone/>
            </a:pPr>
            <a:r>
              <a:rPr lang="en-US" sz="260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1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1798082" y="3557945"/>
            <a:ext cx="3167539" cy="6936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Reduce Scope, Maintain Frequency</a:t>
            </a:r>
            <a:endParaRPr lang="en-US" sz="2150" dirty="0"/>
          </a:p>
        </p:txBody>
      </p:sp>
      <p:sp>
        <p:nvSpPr>
          <p:cNvPr id="6" name="Text 4"/>
          <p:cNvSpPr/>
          <p:nvPr/>
        </p:nvSpPr>
        <p:spPr>
          <a:xfrm>
            <a:off x="1798082" y="4411385"/>
            <a:ext cx="3167539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Do less but show up consistently</a:t>
            </a:r>
            <a:endParaRPr lang="en-US" sz="2050" dirty="0"/>
          </a:p>
        </p:txBody>
      </p:sp>
      <p:sp>
        <p:nvSpPr>
          <p:cNvPr id="7" name="Shape 5"/>
          <p:cNvSpPr/>
          <p:nvPr/>
        </p:nvSpPr>
        <p:spPr>
          <a:xfrm>
            <a:off x="5298519" y="3466386"/>
            <a:ext cx="599361" cy="599361"/>
          </a:xfrm>
          <a:prstGeom prst="roundRect">
            <a:avLst>
              <a:gd name="adj" fmla="val 18669"/>
            </a:avLst>
          </a:prstGeom>
          <a:solidFill>
            <a:srgbClr val="E1E1EA"/>
          </a:solidFill>
          <a:ln w="15240">
            <a:solidFill>
              <a:srgbClr val="C7C7D0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5431750" y="3557945"/>
            <a:ext cx="332899" cy="4162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600"/>
              </a:lnSpc>
              <a:buNone/>
            </a:pPr>
            <a:r>
              <a:rPr lang="en-US" sz="260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2</a:t>
            </a:r>
            <a:endParaRPr lang="en-US" sz="2600" dirty="0"/>
          </a:p>
        </p:txBody>
      </p:sp>
      <p:sp>
        <p:nvSpPr>
          <p:cNvPr id="9" name="Text 7"/>
          <p:cNvSpPr/>
          <p:nvPr/>
        </p:nvSpPr>
        <p:spPr>
          <a:xfrm>
            <a:off x="6164223" y="3557945"/>
            <a:ext cx="3167539" cy="6936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Revisit Defined Outcomes</a:t>
            </a:r>
            <a:endParaRPr lang="en-US" sz="2150" dirty="0"/>
          </a:p>
        </p:txBody>
      </p:sp>
      <p:sp>
        <p:nvSpPr>
          <p:cNvPr id="10" name="Text 8"/>
          <p:cNvSpPr/>
          <p:nvPr/>
        </p:nvSpPr>
        <p:spPr>
          <a:xfrm>
            <a:off x="6164223" y="4411385"/>
            <a:ext cx="3167539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Remember why you started</a:t>
            </a:r>
            <a:endParaRPr lang="en-US" sz="2050" dirty="0"/>
          </a:p>
        </p:txBody>
      </p:sp>
      <p:sp>
        <p:nvSpPr>
          <p:cNvPr id="11" name="Shape 9"/>
          <p:cNvSpPr/>
          <p:nvPr/>
        </p:nvSpPr>
        <p:spPr>
          <a:xfrm>
            <a:off x="9664660" y="3466386"/>
            <a:ext cx="599361" cy="599361"/>
          </a:xfrm>
          <a:prstGeom prst="roundRect">
            <a:avLst>
              <a:gd name="adj" fmla="val 18669"/>
            </a:avLst>
          </a:prstGeom>
          <a:solidFill>
            <a:srgbClr val="E1E1EA"/>
          </a:solidFill>
          <a:ln w="15240">
            <a:solidFill>
              <a:srgbClr val="C7C7D0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9797891" y="3557945"/>
            <a:ext cx="332899" cy="4162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600"/>
              </a:lnSpc>
              <a:buNone/>
            </a:pPr>
            <a:r>
              <a:rPr lang="en-US" sz="260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3</a:t>
            </a:r>
            <a:endParaRPr lang="en-US" sz="2600" dirty="0"/>
          </a:p>
        </p:txBody>
      </p:sp>
      <p:sp>
        <p:nvSpPr>
          <p:cNvPr id="13" name="Text 11"/>
          <p:cNvSpPr/>
          <p:nvPr/>
        </p:nvSpPr>
        <p:spPr>
          <a:xfrm>
            <a:off x="10530364" y="3557945"/>
            <a:ext cx="3167658" cy="6936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Focus on Accumulated Evidence</a:t>
            </a:r>
            <a:endParaRPr lang="en-US" sz="2150" dirty="0"/>
          </a:p>
        </p:txBody>
      </p:sp>
      <p:sp>
        <p:nvSpPr>
          <p:cNvPr id="14" name="Text 12"/>
          <p:cNvSpPr/>
          <p:nvPr/>
        </p:nvSpPr>
        <p:spPr>
          <a:xfrm>
            <a:off x="10530364" y="4411385"/>
            <a:ext cx="3167658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Review your progress record</a:t>
            </a:r>
            <a:endParaRPr lang="en-US" sz="2050" dirty="0"/>
          </a:p>
        </p:txBody>
      </p:sp>
      <p:sp>
        <p:nvSpPr>
          <p:cNvPr id="15" name="Text 13"/>
          <p:cNvSpPr/>
          <p:nvPr/>
        </p:nvSpPr>
        <p:spPr>
          <a:xfrm>
            <a:off x="932378" y="5563553"/>
            <a:ext cx="12765643" cy="426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Don't abandon the system on difficult days. Adjust the intensity while protecting the pattern.</a:t>
            </a:r>
            <a:endParaRPr lang="en-US" sz="205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233100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32378" y="3102054"/>
            <a:ext cx="5028843" cy="4855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800"/>
              </a:lnSpc>
              <a:buNone/>
            </a:pPr>
            <a:r>
              <a:rPr lang="en-US" sz="30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The Identity Feedback Loop</a:t>
            </a:r>
            <a:endParaRPr lang="en-US" sz="305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2378" y="3783330"/>
            <a:ext cx="6382822" cy="745927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118830" y="4659749"/>
            <a:ext cx="1942505" cy="2428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900"/>
              </a:lnSpc>
              <a:buNone/>
            </a:pPr>
            <a:r>
              <a:rPr lang="en-US" sz="150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Actions</a:t>
            </a:r>
            <a:endParaRPr lang="en-US" sz="1500" dirty="0"/>
          </a:p>
        </p:txBody>
      </p:sp>
      <p:sp>
        <p:nvSpPr>
          <p:cNvPr id="6" name="Text 2"/>
          <p:cNvSpPr/>
          <p:nvPr/>
        </p:nvSpPr>
        <p:spPr>
          <a:xfrm>
            <a:off x="1118830" y="4980861"/>
            <a:ext cx="6009918" cy="2534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950"/>
              </a:lnSpc>
              <a:buNone/>
            </a:pPr>
            <a:r>
              <a:rPr lang="en-US" sz="14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You show up reliably</a:t>
            </a:r>
            <a:endParaRPr lang="en-US" sz="1450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0" y="3783330"/>
            <a:ext cx="6382822" cy="745927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7501652" y="4659749"/>
            <a:ext cx="1942505" cy="2428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900"/>
              </a:lnSpc>
              <a:buNone/>
            </a:pPr>
            <a:r>
              <a:rPr lang="en-US" sz="150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Evidence</a:t>
            </a:r>
            <a:endParaRPr lang="en-US" sz="1500" dirty="0"/>
          </a:p>
        </p:txBody>
      </p:sp>
      <p:sp>
        <p:nvSpPr>
          <p:cNvPr id="9" name="Text 4"/>
          <p:cNvSpPr/>
          <p:nvPr/>
        </p:nvSpPr>
        <p:spPr>
          <a:xfrm>
            <a:off x="7501652" y="4980861"/>
            <a:ext cx="6009918" cy="2534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950"/>
              </a:lnSpc>
              <a:buNone/>
            </a:pPr>
            <a:r>
              <a:rPr lang="en-US" sz="14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Results accumulate</a:t>
            </a:r>
            <a:endParaRPr lang="en-US" sz="1450" dirty="0"/>
          </a:p>
        </p:txBody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2378" y="5420797"/>
            <a:ext cx="6382822" cy="745927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1118830" y="6297216"/>
            <a:ext cx="1942505" cy="2428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900"/>
              </a:lnSpc>
              <a:buNone/>
            </a:pPr>
            <a:r>
              <a:rPr lang="en-US" sz="150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Identity</a:t>
            </a:r>
            <a:endParaRPr lang="en-US" sz="1500" dirty="0"/>
          </a:p>
        </p:txBody>
      </p:sp>
      <p:sp>
        <p:nvSpPr>
          <p:cNvPr id="12" name="Text 6"/>
          <p:cNvSpPr/>
          <p:nvPr/>
        </p:nvSpPr>
        <p:spPr>
          <a:xfrm>
            <a:off x="1118830" y="6618327"/>
            <a:ext cx="6009918" cy="2534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950"/>
              </a:lnSpc>
              <a:buNone/>
            </a:pPr>
            <a:r>
              <a:rPr lang="en-US" sz="14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Self-concept shifts</a:t>
            </a:r>
            <a:endParaRPr lang="en-US" sz="1450" dirty="0"/>
          </a:p>
        </p:txBody>
      </p:sp>
      <p:pic>
        <p:nvPicPr>
          <p:cNvPr id="13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5200" y="5420797"/>
            <a:ext cx="6382822" cy="745927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7501652" y="6297216"/>
            <a:ext cx="1942505" cy="2428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900"/>
              </a:lnSpc>
              <a:buNone/>
            </a:pPr>
            <a:r>
              <a:rPr lang="en-US" sz="150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More Action</a:t>
            </a:r>
            <a:endParaRPr lang="en-US" sz="1500" dirty="0"/>
          </a:p>
        </p:txBody>
      </p:sp>
      <p:sp>
        <p:nvSpPr>
          <p:cNvPr id="15" name="Text 8"/>
          <p:cNvSpPr/>
          <p:nvPr/>
        </p:nvSpPr>
        <p:spPr>
          <a:xfrm>
            <a:off x="7501652" y="6618327"/>
            <a:ext cx="6009918" cy="2534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950"/>
              </a:lnSpc>
              <a:buNone/>
            </a:pPr>
            <a:r>
              <a:rPr lang="en-US" sz="14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Identity supports behavior</a:t>
            </a:r>
            <a:endParaRPr lang="en-US" sz="1450" dirty="0"/>
          </a:p>
        </p:txBody>
      </p:sp>
      <p:sp>
        <p:nvSpPr>
          <p:cNvPr id="16" name="Text 9"/>
          <p:cNvSpPr/>
          <p:nvPr/>
        </p:nvSpPr>
        <p:spPr>
          <a:xfrm>
            <a:off x="932378" y="7205067"/>
            <a:ext cx="12765643" cy="2534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950"/>
              </a:lnSpc>
              <a:buNone/>
            </a:pPr>
            <a:r>
              <a:rPr lang="en-US" sz="14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You stop asking if you "can" do it and start realizing: this is simply what you do.</a:t>
            </a:r>
            <a:endParaRPr lang="en-US" sz="14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09518" y="714613"/>
            <a:ext cx="1580793" cy="484227"/>
          </a:xfrm>
          <a:prstGeom prst="roundRect">
            <a:avLst>
              <a:gd name="adj" fmla="val 18032"/>
            </a:avLst>
          </a:prstGeom>
          <a:solidFill>
            <a:srgbClr val="E1E1EA"/>
          </a:solidFill>
          <a:ln/>
        </p:spPr>
      </p:sp>
      <p:sp>
        <p:nvSpPr>
          <p:cNvPr id="3" name="Text 1"/>
          <p:cNvSpPr/>
          <p:nvPr/>
        </p:nvSpPr>
        <p:spPr>
          <a:xfrm>
            <a:off x="1065371" y="792480"/>
            <a:ext cx="1269087" cy="3284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50"/>
              </a:lnSpc>
              <a:buNone/>
            </a:pPr>
            <a:r>
              <a:rPr lang="en-US" sz="16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FOUNDATION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909518" y="1300163"/>
            <a:ext cx="8203406" cy="676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300"/>
              </a:lnSpc>
              <a:buNone/>
            </a:pPr>
            <a:r>
              <a:rPr lang="en-US" sz="42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Execution as Identity Negotiation</a:t>
            </a:r>
            <a:endParaRPr lang="en-US" sz="4250" dirty="0"/>
          </a:p>
        </p:txBody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9518" y="2642116"/>
            <a:ext cx="8105418" cy="4592955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9656445" y="3124914"/>
            <a:ext cx="4071938" cy="24638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200"/>
              </a:lnSpc>
              <a:buNone/>
            </a:pPr>
            <a:r>
              <a:rPr lang="en-US" sz="20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Execution isn't just logistics—it's a negotiation with your identity. We naturally act in alignment with who we believe we are. Temporary effort rarely lasts without a shift in self-concept.</a:t>
            </a:r>
            <a:endParaRPr lang="en-US" sz="2000" dirty="0"/>
          </a:p>
        </p:txBody>
      </p:sp>
      <p:sp>
        <p:nvSpPr>
          <p:cNvPr id="7" name="Text 4"/>
          <p:cNvSpPr/>
          <p:nvPr/>
        </p:nvSpPr>
        <p:spPr>
          <a:xfrm>
            <a:off x="10046137" y="5873948"/>
            <a:ext cx="3682246" cy="82129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200"/>
              </a:lnSpc>
              <a:buNone/>
            </a:pPr>
            <a:r>
              <a:rPr lang="en-US" sz="20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Human beings act in alignment with who they believe they are.</a:t>
            </a:r>
            <a:endParaRPr lang="en-US" sz="2000" dirty="0"/>
          </a:p>
        </p:txBody>
      </p:sp>
      <p:sp>
        <p:nvSpPr>
          <p:cNvPr id="8" name="Shape 5"/>
          <p:cNvSpPr/>
          <p:nvPr/>
        </p:nvSpPr>
        <p:spPr>
          <a:xfrm>
            <a:off x="9656445" y="5873948"/>
            <a:ext cx="30480" cy="821293"/>
          </a:xfrm>
          <a:prstGeom prst="rect">
            <a:avLst/>
          </a:prstGeom>
          <a:solidFill>
            <a:srgbClr val="1B1B27"/>
          </a:solidFill>
          <a:ln/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32378" y="1446728"/>
            <a:ext cx="7150537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Behavior Reinforces Identity</a:t>
            </a:r>
            <a:endParaRPr lang="en-US" sz="435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2378" y="2673310"/>
            <a:ext cx="4255175" cy="1065609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198721" y="4005263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Daily Actions</a:t>
            </a:r>
            <a:endParaRPr lang="en-US" sz="2150" dirty="0"/>
          </a:p>
        </p:txBody>
      </p:sp>
      <p:sp>
        <p:nvSpPr>
          <p:cNvPr id="5" name="Text 2"/>
          <p:cNvSpPr/>
          <p:nvPr/>
        </p:nvSpPr>
        <p:spPr>
          <a:xfrm>
            <a:off x="1198721" y="4511873"/>
            <a:ext cx="3722489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Consistent behaviors you practice</a:t>
            </a:r>
            <a:endParaRPr lang="en-US" sz="205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7553" y="2673310"/>
            <a:ext cx="4255175" cy="1065609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453896" y="4005263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Identity Shift</a:t>
            </a:r>
            <a:endParaRPr lang="en-US" sz="2150" dirty="0"/>
          </a:p>
        </p:txBody>
      </p:sp>
      <p:sp>
        <p:nvSpPr>
          <p:cNvPr id="8" name="Text 4"/>
          <p:cNvSpPr/>
          <p:nvPr/>
        </p:nvSpPr>
        <p:spPr>
          <a:xfrm>
            <a:off x="5453896" y="4511873"/>
            <a:ext cx="3722489" cy="426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New self-concept emerges</a:t>
            </a:r>
            <a:endParaRPr lang="en-US" sz="2050" dirty="0"/>
          </a:p>
        </p:txBody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2728" y="2673310"/>
            <a:ext cx="4255294" cy="1065609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9709071" y="4005263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Natural Expression</a:t>
            </a:r>
            <a:endParaRPr lang="en-US" sz="2150" dirty="0"/>
          </a:p>
        </p:txBody>
      </p:sp>
      <p:sp>
        <p:nvSpPr>
          <p:cNvPr id="11" name="Text 6"/>
          <p:cNvSpPr/>
          <p:nvPr/>
        </p:nvSpPr>
        <p:spPr>
          <a:xfrm>
            <a:off x="9709071" y="4511873"/>
            <a:ext cx="3722608" cy="426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Actions become effortless</a:t>
            </a:r>
            <a:endParaRPr lang="en-US" sz="2050" dirty="0"/>
          </a:p>
        </p:txBody>
      </p:sp>
      <p:sp>
        <p:nvSpPr>
          <p:cNvPr id="12" name="Text 7"/>
          <p:cNvSpPr/>
          <p:nvPr/>
        </p:nvSpPr>
        <p:spPr>
          <a:xfrm>
            <a:off x="932378" y="5930384"/>
            <a:ext cx="12765643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Your Action-First Vision Board should reflect the identity you're currently practicing through daily movements, not distant goals.</a:t>
            </a:r>
            <a:endParaRPr lang="en-US" sz="20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32378" y="1431250"/>
            <a:ext cx="7140654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The Language of Alignment</a:t>
            </a:r>
            <a:endParaRPr lang="en-US" sz="4350" dirty="0"/>
          </a:p>
        </p:txBody>
      </p:sp>
      <p:sp>
        <p:nvSpPr>
          <p:cNvPr id="4" name="Shape 1"/>
          <p:cNvSpPr/>
          <p:nvPr/>
        </p:nvSpPr>
        <p:spPr>
          <a:xfrm>
            <a:off x="932378" y="2524601"/>
            <a:ext cx="3506391" cy="2695337"/>
          </a:xfrm>
          <a:prstGeom prst="roundRect">
            <a:avLst>
              <a:gd name="adj" fmla="val 4151"/>
            </a:avLst>
          </a:prstGeom>
          <a:solidFill>
            <a:srgbClr val="E1E1EA"/>
          </a:solidFill>
          <a:ln w="15240">
            <a:solidFill>
              <a:srgbClr val="C7C7D0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1213961" y="2806184"/>
            <a:ext cx="2943225" cy="6936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"I'm trying to write a book"</a:t>
            </a:r>
            <a:endParaRPr lang="en-US" sz="2150" dirty="0"/>
          </a:p>
        </p:txBody>
      </p:sp>
      <p:sp>
        <p:nvSpPr>
          <p:cNvPr id="6" name="Text 3"/>
          <p:cNvSpPr/>
          <p:nvPr/>
        </p:nvSpPr>
        <p:spPr>
          <a:xfrm>
            <a:off x="1213961" y="3659624"/>
            <a:ext cx="2943225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 negotiation requiring daily debate</a:t>
            </a:r>
            <a:endParaRPr lang="en-US" sz="2050" dirty="0"/>
          </a:p>
        </p:txBody>
      </p:sp>
      <p:sp>
        <p:nvSpPr>
          <p:cNvPr id="7" name="Shape 4"/>
          <p:cNvSpPr/>
          <p:nvPr/>
        </p:nvSpPr>
        <p:spPr>
          <a:xfrm>
            <a:off x="4705112" y="2524601"/>
            <a:ext cx="3506510" cy="2695337"/>
          </a:xfrm>
          <a:prstGeom prst="roundRect">
            <a:avLst>
              <a:gd name="adj" fmla="val 4151"/>
            </a:avLst>
          </a:prstGeom>
          <a:solidFill>
            <a:srgbClr val="E1E1EA"/>
          </a:solidFill>
          <a:ln w="15240">
            <a:solidFill>
              <a:srgbClr val="C7C7D0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4986695" y="2806184"/>
            <a:ext cx="2943344" cy="6936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"I am a writer who writes every day"</a:t>
            </a:r>
            <a:endParaRPr lang="en-US" sz="2150" dirty="0"/>
          </a:p>
        </p:txBody>
      </p:sp>
      <p:sp>
        <p:nvSpPr>
          <p:cNvPr id="9" name="Text 6"/>
          <p:cNvSpPr/>
          <p:nvPr/>
        </p:nvSpPr>
        <p:spPr>
          <a:xfrm>
            <a:off x="4986695" y="3659624"/>
            <a:ext cx="2943344" cy="12787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 statement of alignment removing friction</a:t>
            </a:r>
            <a:endParaRPr lang="en-US" sz="2050" dirty="0"/>
          </a:p>
        </p:txBody>
      </p:sp>
      <p:sp>
        <p:nvSpPr>
          <p:cNvPr id="10" name="Text 7"/>
          <p:cNvSpPr/>
          <p:nvPr/>
        </p:nvSpPr>
        <p:spPr>
          <a:xfrm>
            <a:off x="932378" y="5519618"/>
            <a:ext cx="7279243" cy="12787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The shift in language reflects a profound difference in identity. The second removes the need for daily decision-making.</a:t>
            </a:r>
            <a:endParaRPr lang="en-US" sz="20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32378" y="877610"/>
            <a:ext cx="5550218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Redefining Discipline</a:t>
            </a:r>
            <a:endParaRPr lang="en-US" sz="435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5483" y="2873812"/>
            <a:ext cx="6023848" cy="3575209"/>
          </a:xfrm>
          <a:prstGeom prst="rect">
            <a:avLst/>
          </a:prstGeom>
        </p:spPr>
      </p:pic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05065" y="3747652"/>
            <a:ext cx="512811" cy="51281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6148183" y="5523578"/>
            <a:ext cx="1497406" cy="480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850"/>
              </a:lnSpc>
              <a:buNone/>
            </a:pPr>
            <a:r>
              <a:rPr lang="en-US" sz="150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Sustainable Action</a:t>
            </a:r>
            <a:endParaRPr lang="en-US" sz="1500" dirty="0"/>
          </a:p>
        </p:txBody>
      </p:sp>
      <p:pic>
        <p:nvPicPr>
          <p:cNvPr id="6" name="Image 2" descr="preencoded.png">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27698" y="3748614"/>
            <a:ext cx="512811" cy="512811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4261041" y="5523578"/>
            <a:ext cx="1497406" cy="480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850"/>
              </a:lnSpc>
              <a:buNone/>
            </a:pPr>
            <a:r>
              <a:rPr lang="en-US" sz="150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Discipline as Structure</a:t>
            </a:r>
            <a:endParaRPr lang="en-US" sz="1500" dirty="0"/>
          </a:p>
        </p:txBody>
      </p:sp>
      <p:pic>
        <p:nvPicPr>
          <p:cNvPr id="8" name="Image 3" descr="preencoded.png">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840556" y="3748614"/>
            <a:ext cx="512811" cy="512811"/>
          </a:xfrm>
          <a:prstGeom prst="rect">
            <a:avLst/>
          </a:prstGeom>
        </p:spPr>
      </p:pic>
      <p:sp>
        <p:nvSpPr>
          <p:cNvPr id="9" name="Text 3"/>
          <p:cNvSpPr/>
          <p:nvPr/>
        </p:nvSpPr>
        <p:spPr>
          <a:xfrm>
            <a:off x="2343130" y="5523578"/>
            <a:ext cx="1497406" cy="480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850"/>
              </a:lnSpc>
              <a:buNone/>
            </a:pPr>
            <a:r>
              <a:rPr lang="en-US" sz="150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Discipline as Punishment</a:t>
            </a:r>
            <a:endParaRPr lang="en-US" sz="1500" dirty="0"/>
          </a:p>
        </p:txBody>
      </p:sp>
      <p:sp>
        <p:nvSpPr>
          <p:cNvPr id="10" name="Text 4"/>
          <p:cNvSpPr/>
          <p:nvPr/>
        </p:nvSpPr>
        <p:spPr>
          <a:xfrm>
            <a:off x="9660017" y="2210633"/>
            <a:ext cx="4045506" cy="1704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Discipline is not punishment, deprivation, or self-denial. It is </a:t>
            </a:r>
            <a:pPr algn="l" indent="0" marL="0">
              <a:lnSpc>
                <a:spcPts val="3350"/>
              </a:lnSpc>
              <a:buNone/>
            </a:pPr>
            <a:r>
              <a:rPr lang="en-US" sz="2050" b="1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structure</a:t>
            </a:r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—the framework that makes action inevitable.</a:t>
            </a:r>
            <a:endParaRPr lang="en-US" sz="2050" dirty="0"/>
          </a:p>
        </p:txBody>
      </p:sp>
      <p:sp>
        <p:nvSpPr>
          <p:cNvPr id="11" name="Shape 5"/>
          <p:cNvSpPr/>
          <p:nvPr/>
        </p:nvSpPr>
        <p:spPr>
          <a:xfrm>
            <a:off x="9660017" y="4215289"/>
            <a:ext cx="4045506" cy="2836902"/>
          </a:xfrm>
          <a:prstGeom prst="roundRect">
            <a:avLst>
              <a:gd name="adj" fmla="val 3944"/>
            </a:avLst>
          </a:prstGeom>
          <a:solidFill>
            <a:srgbClr val="D2D2E0"/>
          </a:solidFill>
          <a:ln/>
        </p:spPr>
      </p:sp>
      <p:pic>
        <p:nvPicPr>
          <p:cNvPr id="12" name="Image 4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926360" y="4612243"/>
            <a:ext cx="332899" cy="266343"/>
          </a:xfrm>
          <a:prstGeom prst="rect">
            <a:avLst/>
          </a:prstGeom>
        </p:spPr>
      </p:pic>
      <p:sp>
        <p:nvSpPr>
          <p:cNvPr id="13" name="Text 6"/>
          <p:cNvSpPr/>
          <p:nvPr/>
        </p:nvSpPr>
        <p:spPr>
          <a:xfrm>
            <a:off x="10525601" y="4548187"/>
            <a:ext cx="2913578" cy="21312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When you reframe discipline as structure rather than restriction, it becomes a tool for freedom.</a:t>
            </a:r>
            <a:endParaRPr lang="en-US" sz="20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925473" y="733663"/>
            <a:ext cx="1854279" cy="511016"/>
          </a:xfrm>
          <a:prstGeom prst="roundRect">
            <a:avLst>
              <a:gd name="adj" fmla="val 17388"/>
            </a:avLst>
          </a:prstGeom>
          <a:noFill/>
          <a:ln w="7620">
            <a:solidFill>
              <a:srgbClr val="1B1B27"/>
            </a:solidFill>
            <a:prstDash val="solid"/>
          </a:ln>
        </p:spPr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1684" y="883444"/>
            <a:ext cx="211455" cy="211455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408867" y="820579"/>
            <a:ext cx="1204674" cy="3371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1650" dirty="0">
                <a:solidFill>
                  <a:srgbClr val="1B1B27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MECHANICS</a:t>
            </a:r>
            <a:endParaRPr lang="en-US" sz="1650" dirty="0"/>
          </a:p>
        </p:txBody>
      </p:sp>
      <p:sp>
        <p:nvSpPr>
          <p:cNvPr id="6" name="Text 2"/>
          <p:cNvSpPr/>
          <p:nvPr/>
        </p:nvSpPr>
        <p:spPr>
          <a:xfrm>
            <a:off x="925473" y="1349573"/>
            <a:ext cx="7130891" cy="6885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400"/>
              </a:lnSpc>
              <a:buNone/>
            </a:pPr>
            <a:r>
              <a:rPr lang="en-US" sz="430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Structure Eliminates Friction</a:t>
            </a:r>
            <a:endParaRPr lang="en-US" sz="4300" dirty="0"/>
          </a:p>
        </p:txBody>
      </p:sp>
      <p:sp>
        <p:nvSpPr>
          <p:cNvPr id="7" name="Shape 3"/>
          <p:cNvSpPr/>
          <p:nvPr/>
        </p:nvSpPr>
        <p:spPr>
          <a:xfrm>
            <a:off x="925473" y="2431852"/>
            <a:ext cx="7293054" cy="1513046"/>
          </a:xfrm>
          <a:prstGeom prst="roundRect">
            <a:avLst>
              <a:gd name="adj" fmla="val 9670"/>
            </a:avLst>
          </a:prstGeom>
          <a:solidFill>
            <a:srgbClr val="FFFFFF">
              <a:alpha val="95000"/>
            </a:srgbClr>
          </a:solidFill>
          <a:ln w="30480">
            <a:solidFill>
              <a:srgbClr val="C7C7D0"/>
            </a:solidFill>
            <a:prstDash val="solid"/>
          </a:ln>
        </p:spPr>
      </p:sp>
      <p:sp>
        <p:nvSpPr>
          <p:cNvPr id="8" name="Shape 4"/>
          <p:cNvSpPr/>
          <p:nvPr/>
        </p:nvSpPr>
        <p:spPr>
          <a:xfrm>
            <a:off x="894993" y="2431852"/>
            <a:ext cx="121920" cy="1513046"/>
          </a:xfrm>
          <a:prstGeom prst="roundRect">
            <a:avLst>
              <a:gd name="adj" fmla="val 91100"/>
            </a:avLst>
          </a:prstGeom>
          <a:solidFill>
            <a:srgbClr val="1B1B27"/>
          </a:solidFill>
          <a:ln/>
        </p:spPr>
      </p:sp>
      <p:sp>
        <p:nvSpPr>
          <p:cNvPr id="9" name="Text 5"/>
          <p:cNvSpPr/>
          <p:nvPr/>
        </p:nvSpPr>
        <p:spPr>
          <a:xfrm>
            <a:off x="1311831" y="2726769"/>
            <a:ext cx="2872978" cy="3443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Removes Daily Debate</a:t>
            </a:r>
            <a:endParaRPr lang="en-US" sz="2150" dirty="0"/>
          </a:p>
        </p:txBody>
      </p:sp>
      <p:sp>
        <p:nvSpPr>
          <p:cNvPr id="10" name="Text 6"/>
          <p:cNvSpPr/>
          <p:nvPr/>
        </p:nvSpPr>
        <p:spPr>
          <a:xfrm>
            <a:off x="1311831" y="3228499"/>
            <a:ext cx="6611779" cy="4214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30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No longer deciding </a:t>
            </a:r>
            <a:pPr algn="l" indent="0" marL="0">
              <a:lnSpc>
                <a:spcPts val="3300"/>
              </a:lnSpc>
              <a:buNone/>
            </a:pPr>
            <a:r>
              <a:rPr lang="en-US" sz="2050" i="1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whether</a:t>
            </a:r>
            <a:pPr algn="l" indent="0" marL="0">
              <a:lnSpc>
                <a:spcPts val="330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to act</a:t>
            </a:r>
            <a:endParaRPr lang="en-US" sz="2050" dirty="0"/>
          </a:p>
        </p:txBody>
      </p:sp>
      <p:sp>
        <p:nvSpPr>
          <p:cNvPr id="11" name="Shape 7"/>
          <p:cNvSpPr/>
          <p:nvPr/>
        </p:nvSpPr>
        <p:spPr>
          <a:xfrm>
            <a:off x="925473" y="4207312"/>
            <a:ext cx="7293054" cy="1513046"/>
          </a:xfrm>
          <a:prstGeom prst="roundRect">
            <a:avLst>
              <a:gd name="adj" fmla="val 9670"/>
            </a:avLst>
          </a:prstGeom>
          <a:solidFill>
            <a:srgbClr val="FFFFFF">
              <a:alpha val="95000"/>
            </a:srgbClr>
          </a:solidFill>
          <a:ln w="30480">
            <a:solidFill>
              <a:srgbClr val="C7C7D0"/>
            </a:solidFill>
            <a:prstDash val="solid"/>
          </a:ln>
        </p:spPr>
      </p:sp>
      <p:sp>
        <p:nvSpPr>
          <p:cNvPr id="12" name="Shape 8"/>
          <p:cNvSpPr/>
          <p:nvPr/>
        </p:nvSpPr>
        <p:spPr>
          <a:xfrm>
            <a:off x="894993" y="4207312"/>
            <a:ext cx="121920" cy="1513046"/>
          </a:xfrm>
          <a:prstGeom prst="roundRect">
            <a:avLst>
              <a:gd name="adj" fmla="val 91100"/>
            </a:avLst>
          </a:prstGeom>
          <a:solidFill>
            <a:srgbClr val="1B1B27"/>
          </a:solidFill>
          <a:ln/>
        </p:spPr>
      </p:sp>
      <p:sp>
        <p:nvSpPr>
          <p:cNvPr id="13" name="Text 9"/>
          <p:cNvSpPr/>
          <p:nvPr/>
        </p:nvSpPr>
        <p:spPr>
          <a:xfrm>
            <a:off x="1311831" y="4502229"/>
            <a:ext cx="2777609" cy="3443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Focuses on Execution</a:t>
            </a:r>
            <a:endParaRPr lang="en-US" sz="2150" dirty="0"/>
          </a:p>
        </p:txBody>
      </p:sp>
      <p:sp>
        <p:nvSpPr>
          <p:cNvPr id="14" name="Text 10"/>
          <p:cNvSpPr/>
          <p:nvPr/>
        </p:nvSpPr>
        <p:spPr>
          <a:xfrm>
            <a:off x="1311831" y="5003959"/>
            <a:ext cx="6611779" cy="4214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30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Simply determines </a:t>
            </a:r>
            <a:pPr algn="l" indent="0" marL="0">
              <a:lnSpc>
                <a:spcPts val="3300"/>
              </a:lnSpc>
              <a:buNone/>
            </a:pPr>
            <a:r>
              <a:rPr lang="en-US" sz="2050" i="1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when</a:t>
            </a:r>
            <a:pPr algn="l" indent="0" marL="0">
              <a:lnSpc>
                <a:spcPts val="330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and </a:t>
            </a:r>
            <a:pPr algn="l" indent="0" marL="0">
              <a:lnSpc>
                <a:spcPts val="3300"/>
              </a:lnSpc>
              <a:buNone/>
            </a:pPr>
            <a:r>
              <a:rPr lang="en-US" sz="2050" i="1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how</a:t>
            </a:r>
            <a:endParaRPr lang="en-US" sz="2050" dirty="0"/>
          </a:p>
        </p:txBody>
      </p:sp>
      <p:sp>
        <p:nvSpPr>
          <p:cNvPr id="15" name="Shape 11"/>
          <p:cNvSpPr/>
          <p:nvPr/>
        </p:nvSpPr>
        <p:spPr>
          <a:xfrm>
            <a:off x="925473" y="5982772"/>
            <a:ext cx="7293054" cy="1513046"/>
          </a:xfrm>
          <a:prstGeom prst="roundRect">
            <a:avLst>
              <a:gd name="adj" fmla="val 9670"/>
            </a:avLst>
          </a:prstGeom>
          <a:solidFill>
            <a:srgbClr val="FFFFFF">
              <a:alpha val="95000"/>
            </a:srgbClr>
          </a:solidFill>
          <a:ln w="30480">
            <a:solidFill>
              <a:srgbClr val="C7C7D0"/>
            </a:solidFill>
            <a:prstDash val="solid"/>
          </a:ln>
        </p:spPr>
      </p:sp>
      <p:sp>
        <p:nvSpPr>
          <p:cNvPr id="16" name="Shape 12"/>
          <p:cNvSpPr/>
          <p:nvPr/>
        </p:nvSpPr>
        <p:spPr>
          <a:xfrm>
            <a:off x="894993" y="5982772"/>
            <a:ext cx="121920" cy="1513046"/>
          </a:xfrm>
          <a:prstGeom prst="roundRect">
            <a:avLst>
              <a:gd name="adj" fmla="val 91100"/>
            </a:avLst>
          </a:prstGeom>
          <a:solidFill>
            <a:srgbClr val="1B1B27"/>
          </a:solidFill>
          <a:ln/>
        </p:spPr>
      </p:sp>
      <p:sp>
        <p:nvSpPr>
          <p:cNvPr id="17" name="Text 13"/>
          <p:cNvSpPr/>
          <p:nvPr/>
        </p:nvSpPr>
        <p:spPr>
          <a:xfrm>
            <a:off x="1311831" y="6277689"/>
            <a:ext cx="3361253" cy="3443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Makes Motivation Optional</a:t>
            </a:r>
            <a:endParaRPr lang="en-US" sz="2150" dirty="0"/>
          </a:p>
        </p:txBody>
      </p:sp>
      <p:sp>
        <p:nvSpPr>
          <p:cNvPr id="18" name="Text 14"/>
          <p:cNvSpPr/>
          <p:nvPr/>
        </p:nvSpPr>
        <p:spPr>
          <a:xfrm>
            <a:off x="1311831" y="6779419"/>
            <a:ext cx="6611779" cy="4214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30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Structure carries you forward regardless of feeling</a:t>
            </a:r>
            <a:endParaRPr lang="en-US" sz="20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32378" y="1729859"/>
            <a:ext cx="5869781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The Myth of Motivation</a:t>
            </a:r>
            <a:endParaRPr lang="en-US" sz="4350" dirty="0"/>
          </a:p>
        </p:txBody>
      </p:sp>
      <p:sp>
        <p:nvSpPr>
          <p:cNvPr id="3" name="Shape 1"/>
          <p:cNvSpPr/>
          <p:nvPr/>
        </p:nvSpPr>
        <p:spPr>
          <a:xfrm>
            <a:off x="740569" y="2823210"/>
            <a:ext cx="6441519" cy="3676531"/>
          </a:xfrm>
          <a:prstGeom prst="roundRect">
            <a:avLst>
              <a:gd name="adj" fmla="val 5217"/>
            </a:avLst>
          </a:prstGeom>
          <a:solidFill>
            <a:srgbClr val="1B1B27">
              <a:alpha val="95000"/>
            </a:srgbClr>
          </a:solidFill>
          <a:ln/>
        </p:spPr>
      </p:sp>
      <p:sp>
        <p:nvSpPr>
          <p:cNvPr id="4" name="Text 2"/>
          <p:cNvSpPr/>
          <p:nvPr/>
        </p:nvSpPr>
        <p:spPr>
          <a:xfrm>
            <a:off x="1006912" y="3089553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FFFFF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Motivation</a:t>
            </a:r>
            <a:endParaRPr lang="en-US" sz="2150" dirty="0"/>
          </a:p>
        </p:txBody>
      </p:sp>
      <p:sp>
        <p:nvSpPr>
          <p:cNvPr id="5" name="Text 3"/>
          <p:cNvSpPr/>
          <p:nvPr/>
        </p:nvSpPr>
        <p:spPr>
          <a:xfrm>
            <a:off x="1006912" y="3702725"/>
            <a:ext cx="5908834" cy="12787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3350"/>
              </a:lnSpc>
              <a:buSzPct val="100000"/>
              <a:buChar char="•"/>
            </a:pPr>
            <a:r>
              <a:rPr lang="en-US" sz="2050" dirty="0">
                <a:solidFill>
                  <a:srgbClr val="FFFFF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Volatile and mood-dependent</a:t>
            </a:r>
            <a:endParaRPr lang="en-US" sz="2050" dirty="0"/>
          </a:p>
          <a:p>
            <a:pPr algn="l" marL="342900" indent="-342900">
              <a:lnSpc>
                <a:spcPts val="3350"/>
              </a:lnSpc>
              <a:buSzPct val="100000"/>
              <a:buChar char="•"/>
            </a:pPr>
            <a:r>
              <a:rPr lang="en-US" sz="2050" dirty="0">
                <a:solidFill>
                  <a:srgbClr val="FFFFF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Responds to novelty</a:t>
            </a:r>
            <a:endParaRPr lang="en-US" sz="2050" dirty="0"/>
          </a:p>
          <a:p>
            <a:pPr algn="l" marL="342900" indent="-342900">
              <a:lnSpc>
                <a:spcPts val="3350"/>
              </a:lnSpc>
              <a:buSzPct val="100000"/>
              <a:buChar char="•"/>
            </a:pPr>
            <a:r>
              <a:rPr lang="en-US" sz="2050" dirty="0">
                <a:solidFill>
                  <a:srgbClr val="FFFFF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Fundamentally unstable</a:t>
            </a:r>
            <a:endParaRPr lang="en-US" sz="2050" dirty="0"/>
          </a:p>
        </p:txBody>
      </p:sp>
      <p:sp>
        <p:nvSpPr>
          <p:cNvPr id="6" name="Text 4"/>
          <p:cNvSpPr/>
          <p:nvPr/>
        </p:nvSpPr>
        <p:spPr>
          <a:xfrm>
            <a:off x="7647742" y="3089553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Discipline</a:t>
            </a:r>
            <a:endParaRPr lang="en-US" sz="2150" dirty="0"/>
          </a:p>
        </p:txBody>
      </p:sp>
      <p:sp>
        <p:nvSpPr>
          <p:cNvPr id="7" name="Text 5"/>
          <p:cNvSpPr/>
          <p:nvPr/>
        </p:nvSpPr>
        <p:spPr>
          <a:xfrm>
            <a:off x="7647742" y="3702725"/>
            <a:ext cx="6057900" cy="12787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3350"/>
              </a:lnSpc>
              <a:buSzPct val="100000"/>
              <a:buChar char="•"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Responds to commitment</a:t>
            </a:r>
            <a:endParaRPr lang="en-US" sz="2050" dirty="0"/>
          </a:p>
          <a:p>
            <a:pPr algn="l" marL="342900" indent="-342900">
              <a:lnSpc>
                <a:spcPts val="3350"/>
              </a:lnSpc>
              <a:buSzPct val="100000"/>
              <a:buChar char="•"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Independent of emotion</a:t>
            </a:r>
            <a:endParaRPr lang="en-US" sz="2050" dirty="0"/>
          </a:p>
          <a:p>
            <a:pPr algn="l" marL="342900" indent="-342900">
              <a:lnSpc>
                <a:spcPts val="3350"/>
              </a:lnSpc>
              <a:buSzPct val="100000"/>
              <a:buChar char="•"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Reliable foundation</a:t>
            </a:r>
            <a:endParaRPr lang="en-US" sz="2050" dirty="0"/>
          </a:p>
        </p:txBody>
      </p:sp>
      <p:sp>
        <p:nvSpPr>
          <p:cNvPr id="8" name="Text 6"/>
          <p:cNvSpPr/>
          <p:nvPr/>
        </p:nvSpPr>
        <p:spPr>
          <a:xfrm>
            <a:off x="7647742" y="5034759"/>
            <a:ext cx="6057900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If your system requires you to "feel" like acting, it will fail.</a:t>
            </a:r>
            <a:endParaRPr lang="en-US" sz="20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32378" y="1482804"/>
            <a:ext cx="6537960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Non-Negotiable Routines</a:t>
            </a:r>
            <a:endParaRPr lang="en-US" sz="4350" dirty="0"/>
          </a:p>
        </p:txBody>
      </p:sp>
      <p:sp>
        <p:nvSpPr>
          <p:cNvPr id="4" name="Text 1"/>
          <p:cNvSpPr/>
          <p:nvPr/>
        </p:nvSpPr>
        <p:spPr>
          <a:xfrm>
            <a:off x="932378" y="2576155"/>
            <a:ext cx="7279243" cy="12787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The foundation of your new identity is built through actions you perform regardless of emotional state, external validation, or short-term results.</a:t>
            </a:r>
            <a:endParaRPr lang="en-US" sz="2050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2378" y="4187785"/>
            <a:ext cx="266343" cy="266343"/>
          </a:xfrm>
          <a:prstGeom prst="rect">
            <a:avLst/>
          </a:prstGeom>
        </p:spPr>
      </p:pic>
      <p:sp>
        <p:nvSpPr>
          <p:cNvPr id="6" name="Shape 2"/>
          <p:cNvSpPr/>
          <p:nvPr/>
        </p:nvSpPr>
        <p:spPr>
          <a:xfrm>
            <a:off x="932378" y="4576762"/>
            <a:ext cx="3506391" cy="30480"/>
          </a:xfrm>
          <a:prstGeom prst="rect">
            <a:avLst/>
          </a:prstGeom>
          <a:solidFill>
            <a:srgbClr val="1B1B27"/>
          </a:solidFill>
          <a:ln/>
        </p:spPr>
      </p:sp>
      <p:sp>
        <p:nvSpPr>
          <p:cNvPr id="7" name="Text 3"/>
          <p:cNvSpPr/>
          <p:nvPr/>
        </p:nvSpPr>
        <p:spPr>
          <a:xfrm>
            <a:off x="932378" y="4770834"/>
            <a:ext cx="2783681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Independent of Mood</a:t>
            </a:r>
            <a:endParaRPr lang="en-US" sz="2150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05112" y="4187785"/>
            <a:ext cx="266343" cy="266343"/>
          </a:xfrm>
          <a:prstGeom prst="rect">
            <a:avLst/>
          </a:prstGeom>
        </p:spPr>
      </p:pic>
      <p:sp>
        <p:nvSpPr>
          <p:cNvPr id="9" name="Shape 4"/>
          <p:cNvSpPr/>
          <p:nvPr/>
        </p:nvSpPr>
        <p:spPr>
          <a:xfrm>
            <a:off x="4705112" y="4576762"/>
            <a:ext cx="3506510" cy="30480"/>
          </a:xfrm>
          <a:prstGeom prst="rect">
            <a:avLst/>
          </a:prstGeom>
          <a:solidFill>
            <a:srgbClr val="1B1B27"/>
          </a:solidFill>
          <a:ln/>
        </p:spPr>
      </p:sp>
      <p:sp>
        <p:nvSpPr>
          <p:cNvPr id="10" name="Text 5"/>
          <p:cNvSpPr/>
          <p:nvPr/>
        </p:nvSpPr>
        <p:spPr>
          <a:xfrm>
            <a:off x="4705112" y="4770834"/>
            <a:ext cx="3294340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Independent of Validation</a:t>
            </a:r>
            <a:endParaRPr lang="en-US" sz="2150" dirty="0"/>
          </a:p>
        </p:txBody>
      </p:sp>
      <p:pic>
        <p:nvPicPr>
          <p:cNvPr id="11" name="Image 3" descr="preencoded.png">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32378" y="5617012"/>
            <a:ext cx="266343" cy="266343"/>
          </a:xfrm>
          <a:prstGeom prst="rect">
            <a:avLst/>
          </a:prstGeom>
        </p:spPr>
      </p:pic>
      <p:sp>
        <p:nvSpPr>
          <p:cNvPr id="12" name="Shape 6"/>
          <p:cNvSpPr/>
          <p:nvPr/>
        </p:nvSpPr>
        <p:spPr>
          <a:xfrm>
            <a:off x="932378" y="6005989"/>
            <a:ext cx="7279243" cy="30480"/>
          </a:xfrm>
          <a:prstGeom prst="rect">
            <a:avLst/>
          </a:prstGeom>
          <a:solidFill>
            <a:srgbClr val="1B1B27"/>
          </a:solidFill>
          <a:ln/>
        </p:spPr>
      </p:sp>
      <p:sp>
        <p:nvSpPr>
          <p:cNvPr id="13" name="Text 7"/>
          <p:cNvSpPr/>
          <p:nvPr/>
        </p:nvSpPr>
        <p:spPr>
          <a:xfrm>
            <a:off x="932378" y="6200061"/>
            <a:ext cx="2980611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Independent of Results</a:t>
            </a:r>
            <a:endParaRPr lang="en-US" sz="21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32378" y="863918"/>
            <a:ext cx="5750838" cy="5895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600"/>
              </a:lnSpc>
              <a:buNone/>
            </a:pPr>
            <a:r>
              <a:rPr lang="en-US" sz="370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Consistency Over Intensity</a:t>
            </a:r>
            <a:endParaRPr lang="en-US" sz="370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2378" y="1958578"/>
            <a:ext cx="5190530" cy="519053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599045" y="3753802"/>
            <a:ext cx="6106597" cy="100512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600"/>
              </a:lnSpc>
              <a:buNone/>
            </a:pPr>
            <a:r>
              <a:rPr lang="en-US" sz="17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Consistency isn't about intensity—it's about reliability over time. Perform the same behaviors on fixed days or times until repetition itself becomes the reward.</a:t>
            </a:r>
            <a:endParaRPr lang="en-US" sz="1750" dirty="0"/>
          </a:p>
        </p:txBody>
      </p:sp>
      <p:sp>
        <p:nvSpPr>
          <p:cNvPr id="5" name="Text 2"/>
          <p:cNvSpPr/>
          <p:nvPr/>
        </p:nvSpPr>
        <p:spPr>
          <a:xfrm>
            <a:off x="7938611" y="4975384"/>
            <a:ext cx="5767030" cy="335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00"/>
              </a:lnSpc>
              <a:buNone/>
            </a:pPr>
            <a:r>
              <a:rPr lang="en-US" sz="17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The work normalizes through repetition.</a:t>
            </a:r>
            <a:endParaRPr lang="en-US" sz="1750" dirty="0"/>
          </a:p>
        </p:txBody>
      </p:sp>
      <p:sp>
        <p:nvSpPr>
          <p:cNvPr id="6" name="Shape 3"/>
          <p:cNvSpPr/>
          <p:nvPr/>
        </p:nvSpPr>
        <p:spPr>
          <a:xfrm>
            <a:off x="7599045" y="4975384"/>
            <a:ext cx="30480" cy="335042"/>
          </a:xfrm>
          <a:prstGeom prst="rect">
            <a:avLst/>
          </a:prstGeom>
          <a:solidFill>
            <a:srgbClr val="1B1B27"/>
          </a:solidFill>
          <a:ln/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/>
  <cp:revision>1</cp:revision>
  <dcterms:created xsi:type="dcterms:W3CDTF">2026-02-05T16:20:01Z</dcterms:created>
  <dcterms:modified xsi:type="dcterms:W3CDTF">2026-02-05T16:20:01Z</dcterms:modified>
</cp:coreProperties>
</file>