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14630400" cy="8229600"/>
  <p:notesSz cx="8229600" cy="14630400"/>
  <p:embeddedFontLst>
    <p:embeddedFont>
      <p:font typeface="Raleway"/>
      <p:regular r:id="rId22"/>
    </p:embeddedFont>
    <p:embeddedFont>
      <p:font typeface="Raleway"/>
      <p:regular r:id="rId23"/>
    </p:embeddedFont>
    <p:embeddedFont>
      <p:font typeface="Raleway"/>
      <p:regular r:id="rId24"/>
    </p:embeddedFont>
    <p:embeddedFont>
      <p:font typeface="Raleway"/>
      <p:regular r:id="rId25"/>
    </p:embeddedFont>
    <p:embeddedFont>
      <p:font typeface="Roboto"/>
      <p:regular r:id="rId26"/>
    </p:embeddedFont>
    <p:embeddedFont>
      <p:font typeface="Roboto"/>
      <p:regular r:id="rId27"/>
    </p:embeddedFont>
    <p:embeddedFont>
      <p:font typeface="Roboto"/>
      <p:regular r:id="rId28"/>
    </p:embeddedFont>
    <p:embeddedFont>
      <p:font typeface="Roboto"/>
      <p:regular r:id="rId29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22" Type="http://schemas.openxmlformats.org/officeDocument/2006/relationships/font" Target="fonts/font1.fntdata"/><Relationship Id="rId23" Type="http://schemas.openxmlformats.org/officeDocument/2006/relationships/font" Target="fonts/font2.fntdata"/><Relationship Id="rId24" Type="http://schemas.openxmlformats.org/officeDocument/2006/relationships/font" Target="fonts/font3.fntdata"/><Relationship Id="rId25" Type="http://schemas.openxmlformats.org/officeDocument/2006/relationships/font" Target="fonts/font4.fntdata"/><Relationship Id="rId26" Type="http://schemas.openxmlformats.org/officeDocument/2006/relationships/font" Target="fonts/font5.fntdata"/><Relationship Id="rId27" Type="http://schemas.openxmlformats.org/officeDocument/2006/relationships/font" Target="fonts/font6.fntdata"/><Relationship Id="rId28" Type="http://schemas.openxmlformats.org/officeDocument/2006/relationships/font" Target="fonts/font7.fntdata"/><Relationship Id="rId29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slideLayout" Target="../slideLayouts/slideLayout11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1-3.svg"/><Relationship Id="rId4" Type="http://schemas.openxmlformats.org/officeDocument/2006/relationships/image" Target="../media/image-11-4.png"/><Relationship Id="rId5" Type="http://schemas.openxmlformats.org/officeDocument/2006/relationships/image" Target="../media/image-11-5.svg"/><Relationship Id="rId6" Type="http://schemas.openxmlformats.org/officeDocument/2006/relationships/image" Target="../media/image-11-6.png"/><Relationship Id="rId7" Type="http://schemas.openxmlformats.org/officeDocument/2006/relationships/image" Target="../media/image-11-7.svg"/><Relationship Id="rId8" Type="http://schemas.openxmlformats.org/officeDocument/2006/relationships/image" Target="../media/image-11-8.png"/><Relationship Id="rId9" Type="http://schemas.openxmlformats.org/officeDocument/2006/relationships/image" Target="../media/image-11-9.svg"/><Relationship Id="rId10" Type="http://schemas.openxmlformats.org/officeDocument/2006/relationships/slideLayout" Target="../slideLayouts/slideLayout12.xml"/><Relationship Id="rId11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image" Target="../media/image-12-3.png"/><Relationship Id="rId4" Type="http://schemas.openxmlformats.org/officeDocument/2006/relationships/image" Target="../media/image-12-4.png"/><Relationship Id="rId5" Type="http://schemas.openxmlformats.org/officeDocument/2006/relationships/slideLayout" Target="../slideLayouts/slideLayout13.xml"/><Relationship Id="rId6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svg"/><Relationship Id="rId3" Type="http://schemas.openxmlformats.org/officeDocument/2006/relationships/image" Target="../media/image-13-3.png"/><Relationship Id="rId4" Type="http://schemas.openxmlformats.org/officeDocument/2006/relationships/image" Target="../media/image-13-4.svg"/><Relationship Id="rId5" Type="http://schemas.openxmlformats.org/officeDocument/2006/relationships/slideLayout" Target="../slideLayouts/slideLayout14.xml"/><Relationship Id="rId6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6.xml"/><Relationship Id="rId3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svg"/><Relationship Id="rId3" Type="http://schemas.openxmlformats.org/officeDocument/2006/relationships/image" Target="../media/image-3-3.png"/><Relationship Id="rId4" Type="http://schemas.openxmlformats.org/officeDocument/2006/relationships/image" Target="../media/image-3-4.svg"/><Relationship Id="rId5" Type="http://schemas.openxmlformats.org/officeDocument/2006/relationships/image" Target="../media/image-3-5.png"/><Relationship Id="rId6" Type="http://schemas.openxmlformats.org/officeDocument/2006/relationships/image" Target="../media/image-3-6.svg"/><Relationship Id="rId7" Type="http://schemas.openxmlformats.org/officeDocument/2006/relationships/slideLayout" Target="../slideLayouts/slideLayout4.xml"/><Relationship Id="rId8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svg"/><Relationship Id="rId4" Type="http://schemas.openxmlformats.org/officeDocument/2006/relationships/image" Target="../media/image-5-4.png"/><Relationship Id="rId5" Type="http://schemas.openxmlformats.org/officeDocument/2006/relationships/image" Target="../media/image-5-5.svg"/><Relationship Id="rId6" Type="http://schemas.openxmlformats.org/officeDocument/2006/relationships/image" Target="../media/image-5-6.png"/><Relationship Id="rId7" Type="http://schemas.openxmlformats.org/officeDocument/2006/relationships/image" Target="../media/image-5-7.svg"/><Relationship Id="rId8" Type="http://schemas.openxmlformats.org/officeDocument/2006/relationships/image" Target="../media/image-5-8.png"/><Relationship Id="rId9" Type="http://schemas.openxmlformats.org/officeDocument/2006/relationships/image" Target="../media/image-5-9.svg"/><Relationship Id="rId10" Type="http://schemas.openxmlformats.org/officeDocument/2006/relationships/slideLayout" Target="../slideLayouts/slideLayout6.xml"/><Relationship Id="rId11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slideLayout" Target="../slideLayouts/slideLayout7.xml"/><Relationship Id="rId5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8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0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2581870"/>
            <a:ext cx="7279243" cy="1387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Tracking Evidence &amp; Micro-Manifestations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932378" y="4368998"/>
            <a:ext cx="7279243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vital role of tracking evidence and micro-manifestations to prevent the erosion of motivation during the inevitable delay between action and results.</a:t>
            </a:r>
            <a:endParaRPr lang="en-US" sz="20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32378" y="2303264"/>
            <a:ext cx="1247775" cy="500777"/>
          </a:xfrm>
          <a:prstGeom prst="roundRect">
            <a:avLst>
              <a:gd name="adj" fmla="val 17875"/>
            </a:avLst>
          </a:prstGeom>
          <a:solidFill>
            <a:srgbClr val="E1E1E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92160" y="2447092"/>
            <a:ext cx="213122" cy="21312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411843" y="2383155"/>
            <a:ext cx="608528" cy="3409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AVOID</a:t>
            </a:r>
            <a:endParaRPr lang="en-US" sz="1650" dirty="0"/>
          </a:p>
        </p:txBody>
      </p:sp>
      <p:sp>
        <p:nvSpPr>
          <p:cNvPr id="5" name="Text 2"/>
          <p:cNvSpPr/>
          <p:nvPr/>
        </p:nvSpPr>
        <p:spPr>
          <a:xfrm>
            <a:off x="932378" y="2910602"/>
            <a:ext cx="6083975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Beware of False Metrics</a:t>
            </a:r>
            <a:endParaRPr lang="en-US" sz="4350" dirty="0"/>
          </a:p>
        </p:txBody>
      </p:sp>
      <p:sp>
        <p:nvSpPr>
          <p:cNvPr id="6" name="Shape 3"/>
          <p:cNvSpPr/>
          <p:nvPr/>
        </p:nvSpPr>
        <p:spPr>
          <a:xfrm>
            <a:off x="932378" y="4003953"/>
            <a:ext cx="6249591" cy="1922264"/>
          </a:xfrm>
          <a:prstGeom prst="roundRect">
            <a:avLst>
              <a:gd name="adj" fmla="val 5821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1213961" y="4285536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Vanity Numbers</a:t>
            </a:r>
            <a:endParaRPr lang="en-US" sz="2150" dirty="0"/>
          </a:p>
        </p:txBody>
      </p:sp>
      <p:sp>
        <p:nvSpPr>
          <p:cNvPr id="8" name="Text 5"/>
          <p:cNvSpPr/>
          <p:nvPr/>
        </p:nvSpPr>
        <p:spPr>
          <a:xfrm>
            <a:off x="1213961" y="4792147"/>
            <a:ext cx="5686425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Metrics that encourage comparison or distract from core behaviors</a:t>
            </a:r>
            <a:endParaRPr lang="en-US" sz="2050" dirty="0"/>
          </a:p>
        </p:txBody>
      </p:sp>
      <p:sp>
        <p:nvSpPr>
          <p:cNvPr id="9" name="Shape 6"/>
          <p:cNvSpPr/>
          <p:nvPr/>
        </p:nvSpPr>
        <p:spPr>
          <a:xfrm>
            <a:off x="7448312" y="4003953"/>
            <a:ext cx="6249710" cy="1922264"/>
          </a:xfrm>
          <a:prstGeom prst="roundRect">
            <a:avLst>
              <a:gd name="adj" fmla="val 5821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7729895" y="4285536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Litmus Test</a:t>
            </a:r>
            <a:endParaRPr lang="en-US" sz="2150" dirty="0"/>
          </a:p>
        </p:txBody>
      </p:sp>
      <p:sp>
        <p:nvSpPr>
          <p:cNvPr id="11" name="Text 8"/>
          <p:cNvSpPr/>
          <p:nvPr/>
        </p:nvSpPr>
        <p:spPr>
          <a:xfrm>
            <a:off x="7729895" y="4792147"/>
            <a:ext cx="5686544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"Does this indicate movement toward my specific result?"</a:t>
            </a:r>
            <a:endParaRPr lang="en-US" sz="20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26306" y="727829"/>
            <a:ext cx="6392704" cy="689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00"/>
              </a:lnSpc>
              <a:buNone/>
            </a:pPr>
            <a:r>
              <a:rPr lang="en-US" sz="43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Navigating Slow Seasons</a:t>
            </a:r>
            <a:endParaRPr lang="en-US" sz="43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90" y="2107406"/>
            <a:ext cx="7501176" cy="510337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438278" y="5961944"/>
            <a:ext cx="1550471" cy="240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85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Outcomes</a:t>
            </a:r>
            <a:endParaRPr lang="en-US" sz="150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60343" y="4279593"/>
            <a:ext cx="513401" cy="51340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3276414" y="5479347"/>
            <a:ext cx="1550471" cy="240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85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Effort</a:t>
            </a:r>
            <a:endParaRPr lang="en-US" sz="15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88051" y="3796996"/>
            <a:ext cx="513401" cy="513401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104122" y="4996750"/>
            <a:ext cx="1550471" cy="240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85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Consistency</a:t>
            </a:r>
            <a:endParaRPr lang="en-US" sz="1500" dirty="0"/>
          </a:p>
        </p:txBody>
      </p:sp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15759" y="3314399"/>
            <a:ext cx="513401" cy="513401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6921402" y="4514153"/>
            <a:ext cx="1550471" cy="240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85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Quality</a:t>
            </a:r>
            <a:endParaRPr lang="en-US" sz="1500" dirty="0"/>
          </a:p>
        </p:txBody>
      </p:sp>
      <p:pic>
        <p:nvPicPr>
          <p:cNvPr id="11" name="Image 4" descr="preencoded.png">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43467" y="2831802"/>
            <a:ext cx="513401" cy="513401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9659183" y="2468285"/>
            <a:ext cx="3816668" cy="4135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250"/>
              </a:lnSpc>
              <a:buNone/>
            </a:pPr>
            <a:r>
              <a:rPr lang="en-US" sz="26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Shift Your Tracking Focus</a:t>
            </a:r>
            <a:endParaRPr lang="en-US" sz="2600" dirty="0"/>
          </a:p>
        </p:txBody>
      </p:sp>
      <p:sp>
        <p:nvSpPr>
          <p:cNvPr id="13" name="Text 6"/>
          <p:cNvSpPr/>
          <p:nvPr/>
        </p:nvSpPr>
        <p:spPr>
          <a:xfrm>
            <a:off x="9659183" y="3144679"/>
            <a:ext cx="4052411" cy="16883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0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During slow seasons of growth—skill acquisition or habit formation—shift tracking from outcomes to </a:t>
            </a:r>
            <a:pPr algn="l" indent="0" marL="0">
              <a:lnSpc>
                <a:spcPts val="3300"/>
              </a:lnSpc>
              <a:buNone/>
            </a:pPr>
            <a:r>
              <a:rPr lang="en-US" sz="2050" b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consistency and quality of effort</a:t>
            </a:r>
            <a:pPr algn="l" indent="0" marL="0">
              <a:lnSpc>
                <a:spcPts val="330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2050" dirty="0"/>
          </a:p>
        </p:txBody>
      </p:sp>
      <p:sp>
        <p:nvSpPr>
          <p:cNvPr id="14" name="Text 7"/>
          <p:cNvSpPr/>
          <p:nvPr/>
        </p:nvSpPr>
        <p:spPr>
          <a:xfrm>
            <a:off x="10056138" y="5128736"/>
            <a:ext cx="3655457" cy="16883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0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Progress often whispers before it shouts, and listening requires documented attention.</a:t>
            </a:r>
            <a:endParaRPr lang="en-US" sz="2050" dirty="0"/>
          </a:p>
        </p:txBody>
      </p:sp>
      <p:sp>
        <p:nvSpPr>
          <p:cNvPr id="15" name="Shape 8"/>
          <p:cNvSpPr/>
          <p:nvPr/>
        </p:nvSpPr>
        <p:spPr>
          <a:xfrm>
            <a:off x="9659183" y="5128736"/>
            <a:ext cx="30480" cy="1688306"/>
          </a:xfrm>
          <a:prstGeom prst="rect">
            <a:avLst/>
          </a:prstGeom>
          <a:solidFill>
            <a:srgbClr val="1B1B27"/>
          </a:solidFill>
          <a:ln/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18778" y="872133"/>
            <a:ext cx="7279243" cy="13182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150"/>
              </a:lnSpc>
              <a:buNone/>
            </a:pPr>
            <a:r>
              <a:rPr lang="en-US" sz="41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Emotional Stability Through Evidence</a:t>
            </a:r>
            <a:endParaRPr lang="en-US" sz="415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8778" y="2551033"/>
            <a:ext cx="1265396" cy="1518523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924562" y="2804041"/>
            <a:ext cx="2636282" cy="3294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Replace Anxiety</a:t>
            </a:r>
            <a:endParaRPr lang="en-US" sz="2050" dirty="0"/>
          </a:p>
        </p:txBody>
      </p:sp>
      <p:sp>
        <p:nvSpPr>
          <p:cNvPr id="6" name="Text 2"/>
          <p:cNvSpPr/>
          <p:nvPr/>
        </p:nvSpPr>
        <p:spPr>
          <a:xfrm>
            <a:off x="7924562" y="3277672"/>
            <a:ext cx="5773460" cy="3948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Evidence replaces anxiety and impatience</a:t>
            </a:r>
            <a:endParaRPr lang="en-US" sz="19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778" y="4069556"/>
            <a:ext cx="1265396" cy="1518523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924562" y="4322564"/>
            <a:ext cx="2636282" cy="3294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Build Patience</a:t>
            </a:r>
            <a:endParaRPr lang="en-US" sz="2050" dirty="0"/>
          </a:p>
        </p:txBody>
      </p:sp>
      <p:sp>
        <p:nvSpPr>
          <p:cNvPr id="9" name="Text 4"/>
          <p:cNvSpPr/>
          <p:nvPr/>
        </p:nvSpPr>
        <p:spPr>
          <a:xfrm>
            <a:off x="7924562" y="4796195"/>
            <a:ext cx="5773460" cy="3948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With patience and focused attention</a:t>
            </a:r>
            <a:endParaRPr lang="en-US" sz="19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8778" y="5588079"/>
            <a:ext cx="1265396" cy="1769269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924562" y="5841087"/>
            <a:ext cx="2636282" cy="3294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Eliminate Doubt</a:t>
            </a:r>
            <a:endParaRPr lang="en-US" sz="2050" dirty="0"/>
          </a:p>
        </p:txBody>
      </p:sp>
      <p:sp>
        <p:nvSpPr>
          <p:cNvPr id="12" name="Text 6"/>
          <p:cNvSpPr/>
          <p:nvPr/>
        </p:nvSpPr>
        <p:spPr>
          <a:xfrm>
            <a:off x="7924562" y="6314718"/>
            <a:ext cx="5773460" cy="7896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No need to negotiate with doubt when you have receipts</a:t>
            </a:r>
            <a:endParaRPr lang="en-US" sz="19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1279803"/>
            <a:ext cx="10100667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Evidence as Information, Not Judgment</a:t>
            </a:r>
            <a:endParaRPr lang="en-US" sz="4350" dirty="0"/>
          </a:p>
        </p:txBody>
      </p:sp>
      <p:sp>
        <p:nvSpPr>
          <p:cNvPr id="3" name="Shape 1"/>
          <p:cNvSpPr/>
          <p:nvPr/>
        </p:nvSpPr>
        <p:spPr>
          <a:xfrm>
            <a:off x="740569" y="2373154"/>
            <a:ext cx="4429125" cy="4576643"/>
          </a:xfrm>
          <a:prstGeom prst="roundRect">
            <a:avLst>
              <a:gd name="adj" fmla="val 4331"/>
            </a:avLst>
          </a:prstGeom>
          <a:solidFill>
            <a:srgbClr val="1B1B27">
              <a:alpha val="95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1006912" y="2639497"/>
            <a:ext cx="3626644" cy="4162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250"/>
              </a:lnSpc>
              <a:buNone/>
            </a:pPr>
            <a:r>
              <a:rPr lang="en-US" sz="260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Reframe Contradictions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1006912" y="3322082"/>
            <a:ext cx="3896439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If evidence contradicts expectations, view it as </a:t>
            </a:r>
            <a:pPr algn="l" indent="0" marL="0">
              <a:lnSpc>
                <a:spcPts val="3350"/>
              </a:lnSpc>
              <a:buNone/>
            </a:pPr>
            <a:r>
              <a:rPr lang="en-US" sz="2050" b="1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information</a:t>
            </a:r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, not failure.</a:t>
            </a:r>
            <a:endParaRPr lang="en-US" sz="2050" dirty="0"/>
          </a:p>
        </p:txBody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35347" y="2706053"/>
            <a:ext cx="266343" cy="266343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635347" y="3095030"/>
            <a:ext cx="8070175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8" name="Text 5"/>
          <p:cNvSpPr/>
          <p:nvPr/>
        </p:nvSpPr>
        <p:spPr>
          <a:xfrm>
            <a:off x="5635347" y="3289102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Neutral Data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5635347" y="3902273"/>
            <a:ext cx="8070175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Allows intelligent adjustments to your approach</a:t>
            </a:r>
            <a:endParaRPr lang="en-US" sz="2050" dirty="0"/>
          </a:p>
        </p:txBody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5347" y="4827865"/>
            <a:ext cx="266343" cy="266343"/>
          </a:xfrm>
          <a:prstGeom prst="rect">
            <a:avLst/>
          </a:prstGeom>
        </p:spPr>
      </p:pic>
      <p:sp>
        <p:nvSpPr>
          <p:cNvPr id="11" name="Shape 7"/>
          <p:cNvSpPr/>
          <p:nvPr/>
        </p:nvSpPr>
        <p:spPr>
          <a:xfrm>
            <a:off x="5635347" y="5216843"/>
            <a:ext cx="8070175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12" name="Text 8"/>
          <p:cNvSpPr/>
          <p:nvPr/>
        </p:nvSpPr>
        <p:spPr>
          <a:xfrm>
            <a:off x="5635347" y="5410914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Preserve Vision</a:t>
            </a:r>
            <a:endParaRPr lang="en-US" sz="2150" dirty="0"/>
          </a:p>
        </p:txBody>
      </p:sp>
      <p:sp>
        <p:nvSpPr>
          <p:cNvPr id="13" name="Text 9"/>
          <p:cNvSpPr/>
          <p:nvPr/>
        </p:nvSpPr>
        <p:spPr>
          <a:xfrm>
            <a:off x="5635347" y="6024086"/>
            <a:ext cx="8070175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Without abandoning the overall vision</a:t>
            </a:r>
            <a:endParaRPr lang="en-US" sz="20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900351"/>
            <a:ext cx="9113282" cy="5895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600"/>
              </a:lnSpc>
              <a:buNone/>
            </a:pPr>
            <a:r>
              <a:rPr lang="en-US" sz="37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From Reminder to Record of Competence</a:t>
            </a:r>
            <a:endParaRPr lang="en-US" sz="3700" dirty="0"/>
          </a:p>
        </p:txBody>
      </p:sp>
      <p:sp>
        <p:nvSpPr>
          <p:cNvPr id="3" name="Shape 1"/>
          <p:cNvSpPr/>
          <p:nvPr/>
        </p:nvSpPr>
        <p:spPr>
          <a:xfrm>
            <a:off x="7299960" y="1874877"/>
            <a:ext cx="30480" cy="5454253"/>
          </a:xfrm>
          <a:prstGeom prst="roundRect">
            <a:avLst>
              <a:gd name="adj" fmla="val 312036"/>
            </a:avLst>
          </a:prstGeom>
          <a:solidFill>
            <a:srgbClr val="C7C7D0"/>
          </a:solidFill>
          <a:ln/>
        </p:spPr>
      </p:sp>
      <p:sp>
        <p:nvSpPr>
          <p:cNvPr id="4" name="Shape 2"/>
          <p:cNvSpPr/>
          <p:nvPr/>
        </p:nvSpPr>
        <p:spPr>
          <a:xfrm>
            <a:off x="6411694" y="2114312"/>
            <a:ext cx="679252" cy="30480"/>
          </a:xfrm>
          <a:prstGeom prst="roundRect">
            <a:avLst>
              <a:gd name="adj" fmla="val 312036"/>
            </a:avLst>
          </a:prstGeom>
          <a:solidFill>
            <a:srgbClr val="C7C7D0"/>
          </a:solidFill>
          <a:ln/>
        </p:spPr>
      </p:sp>
      <p:sp>
        <p:nvSpPr>
          <p:cNvPr id="5" name="Shape 3"/>
          <p:cNvSpPr/>
          <p:nvPr/>
        </p:nvSpPr>
        <p:spPr>
          <a:xfrm>
            <a:off x="7060466" y="1874877"/>
            <a:ext cx="509468" cy="509468"/>
          </a:xfrm>
          <a:prstGeom prst="roundRect">
            <a:avLst>
              <a:gd name="adj" fmla="val 18668"/>
            </a:avLst>
          </a:prstGeom>
          <a:solidFill>
            <a:srgbClr val="E1E1EA"/>
          </a:solidFill>
          <a:ln w="7620">
            <a:solidFill>
              <a:srgbClr val="C7C7D0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173635" y="1952685"/>
            <a:ext cx="283012" cy="3537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22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3824288" y="1952625"/>
            <a:ext cx="2358747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30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Initial Stage</a:t>
            </a:r>
            <a:endParaRPr lang="en-US" sz="1850" dirty="0"/>
          </a:p>
        </p:txBody>
      </p:sp>
      <p:sp>
        <p:nvSpPr>
          <p:cNvPr id="8" name="Text 6"/>
          <p:cNvSpPr/>
          <p:nvPr/>
        </p:nvSpPr>
        <p:spPr>
          <a:xfrm>
            <a:off x="932378" y="2362795"/>
            <a:ext cx="5250656" cy="335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600"/>
              </a:lnSpc>
              <a:buNone/>
            </a:pPr>
            <a:r>
              <a:rPr lang="en-US" sz="17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Board serves as reminder to act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7539454" y="3404949"/>
            <a:ext cx="679252" cy="30480"/>
          </a:xfrm>
          <a:prstGeom prst="roundRect">
            <a:avLst>
              <a:gd name="adj" fmla="val 312036"/>
            </a:avLst>
          </a:prstGeom>
          <a:solidFill>
            <a:srgbClr val="C7C7D0"/>
          </a:solidFill>
          <a:ln/>
        </p:spPr>
      </p:sp>
      <p:sp>
        <p:nvSpPr>
          <p:cNvPr id="10" name="Shape 8"/>
          <p:cNvSpPr/>
          <p:nvPr/>
        </p:nvSpPr>
        <p:spPr>
          <a:xfrm>
            <a:off x="7060466" y="3165515"/>
            <a:ext cx="509468" cy="509468"/>
          </a:xfrm>
          <a:prstGeom prst="roundRect">
            <a:avLst>
              <a:gd name="adj" fmla="val 18668"/>
            </a:avLst>
          </a:prstGeom>
          <a:solidFill>
            <a:srgbClr val="E1E1EA"/>
          </a:solidFill>
          <a:ln w="7620">
            <a:solidFill>
              <a:srgbClr val="C7C7D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7173635" y="3243322"/>
            <a:ext cx="283012" cy="3537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22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2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8447365" y="3243263"/>
            <a:ext cx="2358747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Proof Accumulates</a:t>
            </a:r>
            <a:endParaRPr lang="en-US" sz="1850" dirty="0"/>
          </a:p>
        </p:txBody>
      </p:sp>
      <p:sp>
        <p:nvSpPr>
          <p:cNvPr id="13" name="Text 11"/>
          <p:cNvSpPr/>
          <p:nvPr/>
        </p:nvSpPr>
        <p:spPr>
          <a:xfrm>
            <a:off x="8447365" y="3653433"/>
            <a:ext cx="5250656" cy="335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7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Evidence of effort builds over time</a:t>
            </a:r>
            <a:endParaRPr lang="en-US" sz="1750" dirty="0"/>
          </a:p>
        </p:txBody>
      </p:sp>
      <p:sp>
        <p:nvSpPr>
          <p:cNvPr id="14" name="Shape 12"/>
          <p:cNvSpPr/>
          <p:nvPr/>
        </p:nvSpPr>
        <p:spPr>
          <a:xfrm>
            <a:off x="6411694" y="4541996"/>
            <a:ext cx="679252" cy="30480"/>
          </a:xfrm>
          <a:prstGeom prst="roundRect">
            <a:avLst>
              <a:gd name="adj" fmla="val 312036"/>
            </a:avLst>
          </a:prstGeom>
          <a:solidFill>
            <a:srgbClr val="C7C7D0"/>
          </a:solidFill>
          <a:ln/>
        </p:spPr>
      </p:sp>
      <p:sp>
        <p:nvSpPr>
          <p:cNvPr id="15" name="Shape 13"/>
          <p:cNvSpPr/>
          <p:nvPr/>
        </p:nvSpPr>
        <p:spPr>
          <a:xfrm>
            <a:off x="7060466" y="4302562"/>
            <a:ext cx="509468" cy="509468"/>
          </a:xfrm>
          <a:prstGeom prst="roundRect">
            <a:avLst>
              <a:gd name="adj" fmla="val 18668"/>
            </a:avLst>
          </a:prstGeom>
          <a:solidFill>
            <a:srgbClr val="E1E1EA"/>
          </a:solidFill>
          <a:ln w="7620">
            <a:solidFill>
              <a:srgbClr val="C7C7D0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173635" y="4380369"/>
            <a:ext cx="283012" cy="3537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22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3</a:t>
            </a:r>
            <a:endParaRPr lang="en-US" sz="2200" dirty="0"/>
          </a:p>
        </p:txBody>
      </p:sp>
      <p:sp>
        <p:nvSpPr>
          <p:cNvPr id="17" name="Text 15"/>
          <p:cNvSpPr/>
          <p:nvPr/>
        </p:nvSpPr>
        <p:spPr>
          <a:xfrm>
            <a:off x="3824288" y="4380309"/>
            <a:ext cx="2358747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30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Momentum Builds</a:t>
            </a:r>
            <a:endParaRPr lang="en-US" sz="1850" dirty="0"/>
          </a:p>
        </p:txBody>
      </p:sp>
      <p:sp>
        <p:nvSpPr>
          <p:cNvPr id="18" name="Text 16"/>
          <p:cNvSpPr/>
          <p:nvPr/>
        </p:nvSpPr>
        <p:spPr>
          <a:xfrm>
            <a:off x="932378" y="4790480"/>
            <a:ext cx="5250656" cy="335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600"/>
              </a:lnSpc>
              <a:buNone/>
            </a:pPr>
            <a:r>
              <a:rPr lang="en-US" sz="17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 see your effort actually works</a:t>
            </a:r>
            <a:endParaRPr lang="en-US" sz="1750" dirty="0"/>
          </a:p>
        </p:txBody>
      </p:sp>
      <p:sp>
        <p:nvSpPr>
          <p:cNvPr id="19" name="Shape 17"/>
          <p:cNvSpPr/>
          <p:nvPr/>
        </p:nvSpPr>
        <p:spPr>
          <a:xfrm>
            <a:off x="7539454" y="5679162"/>
            <a:ext cx="679252" cy="30480"/>
          </a:xfrm>
          <a:prstGeom prst="roundRect">
            <a:avLst>
              <a:gd name="adj" fmla="val 312036"/>
            </a:avLst>
          </a:prstGeom>
          <a:solidFill>
            <a:srgbClr val="C7C7D0"/>
          </a:solidFill>
          <a:ln/>
        </p:spPr>
      </p:sp>
      <p:sp>
        <p:nvSpPr>
          <p:cNvPr id="20" name="Shape 18"/>
          <p:cNvSpPr/>
          <p:nvPr/>
        </p:nvSpPr>
        <p:spPr>
          <a:xfrm>
            <a:off x="7060466" y="5439728"/>
            <a:ext cx="509468" cy="509468"/>
          </a:xfrm>
          <a:prstGeom prst="roundRect">
            <a:avLst>
              <a:gd name="adj" fmla="val 18668"/>
            </a:avLst>
          </a:prstGeom>
          <a:solidFill>
            <a:srgbClr val="E1E1EA"/>
          </a:solidFill>
          <a:ln w="7620">
            <a:solidFill>
              <a:srgbClr val="C7C7D0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7173635" y="5517535"/>
            <a:ext cx="283012" cy="3537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200"/>
              </a:lnSpc>
              <a:buNone/>
            </a:pPr>
            <a:r>
              <a:rPr lang="en-US" sz="22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4</a:t>
            </a:r>
            <a:endParaRPr lang="en-US" sz="2200" dirty="0"/>
          </a:p>
        </p:txBody>
      </p:sp>
      <p:sp>
        <p:nvSpPr>
          <p:cNvPr id="22" name="Text 20"/>
          <p:cNvSpPr/>
          <p:nvPr/>
        </p:nvSpPr>
        <p:spPr>
          <a:xfrm>
            <a:off x="8447365" y="5517475"/>
            <a:ext cx="2358747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Transformation</a:t>
            </a:r>
            <a:endParaRPr lang="en-US" sz="1850" dirty="0"/>
          </a:p>
        </p:txBody>
      </p:sp>
      <p:sp>
        <p:nvSpPr>
          <p:cNvPr id="23" name="Text 21"/>
          <p:cNvSpPr/>
          <p:nvPr/>
        </p:nvSpPr>
        <p:spPr>
          <a:xfrm>
            <a:off x="8447365" y="5927646"/>
            <a:ext cx="5250656" cy="335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7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Board becomes record of competence</a:t>
            </a:r>
            <a:endParaRPr lang="en-US" sz="17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940832"/>
            <a:ext cx="555021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Faith vs. Denial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932378" y="2300526"/>
            <a:ext cx="3314700" cy="8324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250"/>
              </a:lnSpc>
              <a:buNone/>
            </a:pPr>
            <a:r>
              <a:rPr lang="en-US" sz="26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Critical Distinction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932378" y="3399353"/>
            <a:ext cx="3314700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b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Denial</a:t>
            </a:r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ignores negative feedback and pretends progress exists.</a:t>
            </a:r>
            <a:endParaRPr lang="en-US" sz="2050" dirty="0"/>
          </a:p>
        </p:txBody>
      </p:sp>
      <p:sp>
        <p:nvSpPr>
          <p:cNvPr id="6" name="Text 3"/>
          <p:cNvSpPr/>
          <p:nvPr/>
        </p:nvSpPr>
        <p:spPr>
          <a:xfrm>
            <a:off x="932378" y="4917757"/>
            <a:ext cx="3314700" cy="21312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b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Faith</a:t>
            </a:r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acknowledges delays but trusts in the mechanics of causation because you are observing the progress, not pretending it exists.</a:t>
            </a:r>
            <a:endParaRPr lang="en-US" sz="2050" dirty="0"/>
          </a:p>
        </p:txBody>
      </p:sp>
      <p:sp>
        <p:nvSpPr>
          <p:cNvPr id="7" name="Shape 4"/>
          <p:cNvSpPr/>
          <p:nvPr/>
        </p:nvSpPr>
        <p:spPr>
          <a:xfrm>
            <a:off x="4904542" y="2333863"/>
            <a:ext cx="3314700" cy="1602581"/>
          </a:xfrm>
          <a:prstGeom prst="roundRect">
            <a:avLst>
              <a:gd name="adj" fmla="val 6982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186124" y="2615446"/>
            <a:ext cx="2751534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Observe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5186124" y="3228618"/>
            <a:ext cx="2751534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Track real evidence</a:t>
            </a:r>
            <a:endParaRPr lang="en-US" sz="2050" dirty="0"/>
          </a:p>
        </p:txBody>
      </p:sp>
      <p:sp>
        <p:nvSpPr>
          <p:cNvPr id="10" name="Shape 7"/>
          <p:cNvSpPr/>
          <p:nvPr/>
        </p:nvSpPr>
        <p:spPr>
          <a:xfrm>
            <a:off x="4904542" y="4202787"/>
            <a:ext cx="3314700" cy="2028825"/>
          </a:xfrm>
          <a:prstGeom prst="roundRect">
            <a:avLst>
              <a:gd name="adj" fmla="val 5515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5186124" y="4484370"/>
            <a:ext cx="2751534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Trust</a:t>
            </a:r>
            <a:endParaRPr lang="en-US" sz="2150" dirty="0"/>
          </a:p>
        </p:txBody>
      </p:sp>
      <p:sp>
        <p:nvSpPr>
          <p:cNvPr id="12" name="Text 9"/>
          <p:cNvSpPr/>
          <p:nvPr/>
        </p:nvSpPr>
        <p:spPr>
          <a:xfrm>
            <a:off x="5186124" y="5097542"/>
            <a:ext cx="2751534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 documented progress</a:t>
            </a:r>
            <a:endParaRPr lang="en-US" sz="20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09518" y="714613"/>
            <a:ext cx="1924050" cy="484227"/>
          </a:xfrm>
          <a:prstGeom prst="roundRect">
            <a:avLst>
              <a:gd name="adj" fmla="val 18032"/>
            </a:avLst>
          </a:prstGeom>
          <a:solidFill>
            <a:srgbClr val="E1E1EA"/>
          </a:solidFill>
          <a:ln/>
        </p:spPr>
      </p:sp>
      <p:sp>
        <p:nvSpPr>
          <p:cNvPr id="3" name="Text 1"/>
          <p:cNvSpPr/>
          <p:nvPr/>
        </p:nvSpPr>
        <p:spPr>
          <a:xfrm>
            <a:off x="1065371" y="792480"/>
            <a:ext cx="1612344" cy="3284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16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CHALLENGE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909518" y="1300163"/>
            <a:ext cx="5708690" cy="676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300"/>
              </a:lnSpc>
              <a:buNone/>
            </a:pPr>
            <a:r>
              <a:rPr lang="en-US" sz="42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Psychological Gap</a:t>
            </a:r>
            <a:endParaRPr lang="en-US" sz="425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518" y="2642116"/>
            <a:ext cx="8105418" cy="4592955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9656445" y="3181945"/>
            <a:ext cx="4071938" cy="16425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200"/>
              </a:lnSpc>
              <a:buNone/>
            </a:pPr>
            <a:r>
              <a:rPr lang="en-US" sz="20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Most meaningful results lag behind the actions that create them, creating a psychological gap where doubt can thrive.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9656445" y="5052655"/>
            <a:ext cx="4071938" cy="16425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200"/>
              </a:lnSpc>
              <a:buNone/>
            </a:pPr>
            <a:r>
              <a:rPr lang="en-US" sz="20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Without visible confirmation, your mind naturally begins to question if you are wasting your time or if the system is actually working.</a:t>
            </a:r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2007632"/>
            <a:ext cx="9768245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Solution: Action-First Vision Board</a:t>
            </a:r>
            <a:endParaRPr lang="en-US" sz="4350" dirty="0"/>
          </a:p>
        </p:txBody>
      </p:sp>
      <p:sp>
        <p:nvSpPr>
          <p:cNvPr id="3" name="Shape 1"/>
          <p:cNvSpPr/>
          <p:nvPr/>
        </p:nvSpPr>
        <p:spPr>
          <a:xfrm>
            <a:off x="932378" y="3234214"/>
            <a:ext cx="4077652" cy="2987754"/>
          </a:xfrm>
          <a:prstGeom prst="roundRect">
            <a:avLst>
              <a:gd name="adj" fmla="val 3745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1213961" y="3515797"/>
            <a:ext cx="799148" cy="799148"/>
          </a:xfrm>
          <a:prstGeom prst="roundRect">
            <a:avLst>
              <a:gd name="adj" fmla="val 11441042"/>
            </a:avLst>
          </a:prstGeom>
          <a:solidFill>
            <a:srgbClr val="1B1B27"/>
          </a:solidFill>
          <a:ln/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433751" y="3735467"/>
            <a:ext cx="359569" cy="359569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213961" y="4581287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Feedback Loop</a:t>
            </a:r>
            <a:endParaRPr lang="en-US" sz="2150" dirty="0"/>
          </a:p>
        </p:txBody>
      </p:sp>
      <p:sp>
        <p:nvSpPr>
          <p:cNvPr id="7" name="Text 4"/>
          <p:cNvSpPr/>
          <p:nvPr/>
        </p:nvSpPr>
        <p:spPr>
          <a:xfrm>
            <a:off x="1213961" y="5087898"/>
            <a:ext cx="3514487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Captures proof of progress in real-time</a:t>
            </a:r>
            <a:endParaRPr lang="en-US" sz="2050" dirty="0"/>
          </a:p>
        </p:txBody>
      </p:sp>
      <p:sp>
        <p:nvSpPr>
          <p:cNvPr id="8" name="Shape 5"/>
          <p:cNvSpPr/>
          <p:nvPr/>
        </p:nvSpPr>
        <p:spPr>
          <a:xfrm>
            <a:off x="5276374" y="3234214"/>
            <a:ext cx="4077652" cy="2987754"/>
          </a:xfrm>
          <a:prstGeom prst="roundRect">
            <a:avLst>
              <a:gd name="adj" fmla="val 3745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5557957" y="3515797"/>
            <a:ext cx="799148" cy="799148"/>
          </a:xfrm>
          <a:prstGeom prst="roundRect">
            <a:avLst>
              <a:gd name="adj" fmla="val 11441042"/>
            </a:avLst>
          </a:prstGeom>
          <a:solidFill>
            <a:srgbClr val="1B1B27"/>
          </a:solidFill>
          <a:ln/>
        </p:spPr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77746" y="3735467"/>
            <a:ext cx="359569" cy="359569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557957" y="4581287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Visible Confirmation</a:t>
            </a:r>
            <a:endParaRPr lang="en-US" sz="2150" dirty="0"/>
          </a:p>
        </p:txBody>
      </p:sp>
      <p:sp>
        <p:nvSpPr>
          <p:cNvPr id="12" name="Text 8"/>
          <p:cNvSpPr/>
          <p:nvPr/>
        </p:nvSpPr>
        <p:spPr>
          <a:xfrm>
            <a:off x="5557957" y="5087898"/>
            <a:ext cx="3514487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Turns invisible progress into tangible evidence</a:t>
            </a:r>
            <a:endParaRPr lang="en-US" sz="2050" dirty="0"/>
          </a:p>
        </p:txBody>
      </p:sp>
      <p:sp>
        <p:nvSpPr>
          <p:cNvPr id="13" name="Shape 9"/>
          <p:cNvSpPr/>
          <p:nvPr/>
        </p:nvSpPr>
        <p:spPr>
          <a:xfrm>
            <a:off x="9620369" y="3234214"/>
            <a:ext cx="4077652" cy="2987754"/>
          </a:xfrm>
          <a:prstGeom prst="roundRect">
            <a:avLst>
              <a:gd name="adj" fmla="val 3745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14" name="Shape 10"/>
          <p:cNvSpPr/>
          <p:nvPr/>
        </p:nvSpPr>
        <p:spPr>
          <a:xfrm>
            <a:off x="9901952" y="3515797"/>
            <a:ext cx="799148" cy="799148"/>
          </a:xfrm>
          <a:prstGeom prst="roundRect">
            <a:avLst>
              <a:gd name="adj" fmla="val 11441042"/>
            </a:avLst>
          </a:prstGeom>
          <a:solidFill>
            <a:srgbClr val="1B1B27"/>
          </a:solidFill>
          <a:ln/>
        </p:spPr>
      </p:sp>
      <p:pic>
        <p:nvPicPr>
          <p:cNvPr id="15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21741" y="3735467"/>
            <a:ext cx="359569" cy="359569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9901952" y="4581287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Short-Circuit Doubt</a:t>
            </a:r>
            <a:endParaRPr lang="en-US" sz="2150" dirty="0"/>
          </a:p>
        </p:txBody>
      </p:sp>
      <p:sp>
        <p:nvSpPr>
          <p:cNvPr id="17" name="Text 12"/>
          <p:cNvSpPr/>
          <p:nvPr/>
        </p:nvSpPr>
        <p:spPr>
          <a:xfrm>
            <a:off x="9901952" y="5087898"/>
            <a:ext cx="3514487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Prevents questioning and maintains momentum</a:t>
            </a:r>
            <a:endParaRPr lang="en-US" sz="20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997041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3881795"/>
            <a:ext cx="5714524" cy="6242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900"/>
              </a:lnSpc>
              <a:buNone/>
            </a:pPr>
            <a:r>
              <a:rPr lang="en-US" sz="39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Redefining Manifestation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932378" y="4829651"/>
            <a:ext cx="12765643" cy="3644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Manifestation is rarely a sudden or dramatic event but rather a series of incremental </a:t>
            </a:r>
            <a:pPr algn="l" indent="0" marL="0">
              <a:lnSpc>
                <a:spcPts val="2850"/>
              </a:lnSpc>
              <a:buNone/>
            </a:pPr>
            <a:r>
              <a:rPr lang="en-US" sz="1850" b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micro-manifestations</a:t>
            </a:r>
            <a:pPr algn="l" indent="0" marL="0">
              <a:lnSpc>
                <a:spcPts val="285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1850" dirty="0"/>
          </a:p>
        </p:txBody>
      </p:sp>
      <p:sp>
        <p:nvSpPr>
          <p:cNvPr id="5" name="Text 2"/>
          <p:cNvSpPr/>
          <p:nvPr/>
        </p:nvSpPr>
        <p:spPr>
          <a:xfrm>
            <a:off x="932378" y="5436751"/>
            <a:ext cx="239673" cy="299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01</a:t>
            </a:r>
            <a:endParaRPr lang="en-US" sz="1850" dirty="0"/>
          </a:p>
        </p:txBody>
      </p:sp>
      <p:sp>
        <p:nvSpPr>
          <p:cNvPr id="6" name="Shape 3"/>
          <p:cNvSpPr/>
          <p:nvPr/>
        </p:nvSpPr>
        <p:spPr>
          <a:xfrm>
            <a:off x="932378" y="5813703"/>
            <a:ext cx="4111347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7" name="Text 4"/>
          <p:cNvSpPr/>
          <p:nvPr/>
        </p:nvSpPr>
        <p:spPr>
          <a:xfrm>
            <a:off x="932378" y="5994440"/>
            <a:ext cx="2497574" cy="31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Increased Fluency</a:t>
            </a:r>
            <a:endParaRPr lang="en-US" sz="1950" dirty="0"/>
          </a:p>
        </p:txBody>
      </p:sp>
      <p:sp>
        <p:nvSpPr>
          <p:cNvPr id="8" name="Text 5"/>
          <p:cNvSpPr/>
          <p:nvPr/>
        </p:nvSpPr>
        <p:spPr>
          <a:xfrm>
            <a:off x="932378" y="6436043"/>
            <a:ext cx="4111347" cy="7289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Observable improvement in skill execution</a:t>
            </a:r>
            <a:endParaRPr lang="en-US" sz="1850" dirty="0"/>
          </a:p>
        </p:txBody>
      </p:sp>
      <p:sp>
        <p:nvSpPr>
          <p:cNvPr id="9" name="Text 6"/>
          <p:cNvSpPr/>
          <p:nvPr/>
        </p:nvSpPr>
        <p:spPr>
          <a:xfrm>
            <a:off x="5259467" y="5436751"/>
            <a:ext cx="239673" cy="299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02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5259467" y="5813703"/>
            <a:ext cx="4111347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11" name="Text 8"/>
          <p:cNvSpPr/>
          <p:nvPr/>
        </p:nvSpPr>
        <p:spPr>
          <a:xfrm>
            <a:off x="5259467" y="5994440"/>
            <a:ext cx="2497574" cy="31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Reduced Resistance</a:t>
            </a:r>
            <a:endParaRPr lang="en-US" sz="1950" dirty="0"/>
          </a:p>
        </p:txBody>
      </p:sp>
      <p:sp>
        <p:nvSpPr>
          <p:cNvPr id="12" name="Text 9"/>
          <p:cNvSpPr/>
          <p:nvPr/>
        </p:nvSpPr>
        <p:spPr>
          <a:xfrm>
            <a:off x="5259467" y="6436043"/>
            <a:ext cx="4111347" cy="3644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Less friction when starting tasks</a:t>
            </a:r>
            <a:endParaRPr lang="en-US" sz="1850" dirty="0"/>
          </a:p>
        </p:txBody>
      </p:sp>
      <p:sp>
        <p:nvSpPr>
          <p:cNvPr id="13" name="Text 10"/>
          <p:cNvSpPr/>
          <p:nvPr/>
        </p:nvSpPr>
        <p:spPr>
          <a:xfrm>
            <a:off x="9586555" y="5436751"/>
            <a:ext cx="239673" cy="299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03</a:t>
            </a:r>
            <a:endParaRPr lang="en-US" sz="1850" dirty="0"/>
          </a:p>
        </p:txBody>
      </p:sp>
      <p:sp>
        <p:nvSpPr>
          <p:cNvPr id="14" name="Shape 11"/>
          <p:cNvSpPr/>
          <p:nvPr/>
        </p:nvSpPr>
        <p:spPr>
          <a:xfrm>
            <a:off x="9586555" y="5813703"/>
            <a:ext cx="4111347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15" name="Text 12"/>
          <p:cNvSpPr/>
          <p:nvPr/>
        </p:nvSpPr>
        <p:spPr>
          <a:xfrm>
            <a:off x="9586555" y="5994440"/>
            <a:ext cx="2497574" cy="31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Greater Consistency</a:t>
            </a:r>
            <a:endParaRPr lang="en-US" sz="1950" dirty="0"/>
          </a:p>
        </p:txBody>
      </p:sp>
      <p:sp>
        <p:nvSpPr>
          <p:cNvPr id="16" name="Text 13"/>
          <p:cNvSpPr/>
          <p:nvPr/>
        </p:nvSpPr>
        <p:spPr>
          <a:xfrm>
            <a:off x="9586555" y="6436043"/>
            <a:ext cx="4111347" cy="7289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Slight increases in showing up regularly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1248847"/>
            <a:ext cx="6032421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Building Resilient Belief</a:t>
            </a:r>
            <a:endParaRPr lang="en-US" sz="43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378" y="2641878"/>
            <a:ext cx="8070175" cy="403907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970716" y="4510505"/>
            <a:ext cx="1511630" cy="1889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Low Imagination</a:t>
            </a:r>
            <a:endParaRPr lang="en-US" sz="1150" dirty="0"/>
          </a:p>
        </p:txBody>
      </p:sp>
      <p:sp>
        <p:nvSpPr>
          <p:cNvPr id="5" name="Text 2"/>
          <p:cNvSpPr/>
          <p:nvPr/>
        </p:nvSpPr>
        <p:spPr>
          <a:xfrm>
            <a:off x="4213414" y="6355953"/>
            <a:ext cx="1511631" cy="1889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Low Reality Evidence</a:t>
            </a:r>
            <a:endParaRPr lang="en-US" sz="1150" dirty="0"/>
          </a:p>
        </p:txBody>
      </p:sp>
      <p:sp>
        <p:nvSpPr>
          <p:cNvPr id="6" name="Text 3"/>
          <p:cNvSpPr/>
          <p:nvPr/>
        </p:nvSpPr>
        <p:spPr>
          <a:xfrm>
            <a:off x="7444524" y="4510505"/>
            <a:ext cx="1511631" cy="1889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High Imagination</a:t>
            </a:r>
            <a:endParaRPr lang="en-US" sz="1150" dirty="0"/>
          </a:p>
        </p:txBody>
      </p:sp>
      <p:sp>
        <p:nvSpPr>
          <p:cNvPr id="7" name="Text 4"/>
          <p:cNvSpPr/>
          <p:nvPr/>
        </p:nvSpPr>
        <p:spPr>
          <a:xfrm>
            <a:off x="4205982" y="2826549"/>
            <a:ext cx="1517551" cy="1889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High Reality Evidence</a:t>
            </a:r>
            <a:endParaRPr lang="en-US" sz="1150" dirty="0"/>
          </a:p>
        </p:txBody>
      </p:sp>
      <p:sp>
        <p:nvSpPr>
          <p:cNvPr id="8" name="Text 5"/>
          <p:cNvSpPr/>
          <p:nvPr/>
        </p:nvSpPr>
        <p:spPr>
          <a:xfrm>
            <a:off x="3193820" y="5530100"/>
            <a:ext cx="1555971" cy="1813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Speculative Hope</a:t>
            </a:r>
            <a:endParaRPr lang="en-US" sz="1100" dirty="0"/>
          </a:p>
        </p:txBody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1573" y="4950893"/>
            <a:ext cx="225737" cy="225737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5330257" y="5538161"/>
            <a:ext cx="1555972" cy="1813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Imagined Fantasies</a:t>
            </a:r>
            <a:endParaRPr lang="en-US" sz="1100" dirty="0"/>
          </a:p>
        </p:txBody>
      </p:sp>
      <p:pic>
        <p:nvPicPr>
          <p:cNvPr id="11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95375" y="4955680"/>
            <a:ext cx="225737" cy="225737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5330257" y="4046686"/>
            <a:ext cx="1555972" cy="1813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Validated Aspirations</a:t>
            </a:r>
            <a:endParaRPr lang="en-US" sz="1100" dirty="0"/>
          </a:p>
        </p:txBody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95375" y="3464205"/>
            <a:ext cx="225737" cy="225737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3145448" y="3955988"/>
            <a:ext cx="1555971" cy="3627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Evidence Anchored Belief</a:t>
            </a:r>
            <a:endParaRPr lang="en-US" sz="1100" dirty="0"/>
          </a:p>
        </p:txBody>
      </p:sp>
      <p:pic>
        <p:nvPicPr>
          <p:cNvPr id="15" name="Image 4" descr="preencoded.png">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10565" y="3464205"/>
            <a:ext cx="225736" cy="225737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9660017" y="2874883"/>
            <a:ext cx="3330059" cy="4162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250"/>
              </a:lnSpc>
              <a:buNone/>
            </a:pPr>
            <a:r>
              <a:rPr lang="en-US" sz="26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Anchor in Reality</a:t>
            </a:r>
            <a:endParaRPr lang="en-US" sz="2600" dirty="0"/>
          </a:p>
        </p:txBody>
      </p:sp>
      <p:sp>
        <p:nvSpPr>
          <p:cNvPr id="17" name="Text 10"/>
          <p:cNvSpPr/>
          <p:nvPr/>
        </p:nvSpPr>
        <p:spPr>
          <a:xfrm>
            <a:off x="9660017" y="3557468"/>
            <a:ext cx="4045506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Recording micro-manifestations strengthens belief by anchoring it in reality rather than fantasy.</a:t>
            </a:r>
            <a:endParaRPr lang="en-US" sz="2050" dirty="0"/>
          </a:p>
        </p:txBody>
      </p:sp>
      <p:sp>
        <p:nvSpPr>
          <p:cNvPr id="18" name="Text 11"/>
          <p:cNvSpPr/>
          <p:nvPr/>
        </p:nvSpPr>
        <p:spPr>
          <a:xfrm>
            <a:off x="10059591" y="5135880"/>
            <a:ext cx="3645932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Belief built on proof is resilient, whereas belief built on imagination is fragile.</a:t>
            </a:r>
            <a:endParaRPr lang="en-US" sz="2050" dirty="0"/>
          </a:p>
        </p:txBody>
      </p:sp>
      <p:sp>
        <p:nvSpPr>
          <p:cNvPr id="19" name="Shape 12"/>
          <p:cNvSpPr/>
          <p:nvPr/>
        </p:nvSpPr>
        <p:spPr>
          <a:xfrm>
            <a:off x="9660017" y="5135880"/>
            <a:ext cx="30480" cy="1278731"/>
          </a:xfrm>
          <a:prstGeom prst="rect">
            <a:avLst/>
          </a:prstGeom>
          <a:solidFill>
            <a:srgbClr val="1B1B27"/>
          </a:solidFill>
          <a:ln/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32378" y="1241108"/>
            <a:ext cx="1962626" cy="516017"/>
          </a:xfrm>
          <a:prstGeom prst="roundRect">
            <a:avLst>
              <a:gd name="adj" fmla="val 17347"/>
            </a:avLst>
          </a:prstGeom>
          <a:noFill/>
          <a:ln w="7620">
            <a:solidFill>
              <a:srgbClr val="1B1B27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099780" y="1328618"/>
            <a:ext cx="1627823" cy="3409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1B1B2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WHAT TO TRACK</a:t>
            </a:r>
            <a:endParaRPr lang="en-US" sz="1650" dirty="0"/>
          </a:p>
        </p:txBody>
      </p:sp>
      <p:sp>
        <p:nvSpPr>
          <p:cNvPr id="4" name="Text 2"/>
          <p:cNvSpPr/>
          <p:nvPr/>
        </p:nvSpPr>
        <p:spPr>
          <a:xfrm>
            <a:off x="932378" y="1863685"/>
            <a:ext cx="10632877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Honest Evidence Over Impressive Results</a:t>
            </a:r>
            <a:endParaRPr lang="en-US" sz="435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378" y="2957036"/>
            <a:ext cx="2339221" cy="2339221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932378" y="5629156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Quantitative Data</a:t>
            </a:r>
            <a:endParaRPr lang="en-US" sz="2150" dirty="0"/>
          </a:p>
        </p:txBody>
      </p:sp>
      <p:sp>
        <p:nvSpPr>
          <p:cNvPr id="7" name="Text 4"/>
          <p:cNvSpPr/>
          <p:nvPr/>
        </p:nvSpPr>
        <p:spPr>
          <a:xfrm>
            <a:off x="932378" y="6135767"/>
            <a:ext cx="4033242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Durations, counts, and measurable metrics</a:t>
            </a:r>
            <a:endParaRPr lang="en-US" sz="2050" dirty="0"/>
          </a:p>
        </p:txBody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8519" y="2957036"/>
            <a:ext cx="2339221" cy="2339221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298519" y="5629156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Qualitative Feedback</a:t>
            </a:r>
            <a:endParaRPr lang="en-US" sz="2150" dirty="0"/>
          </a:p>
        </p:txBody>
      </p:sp>
      <p:sp>
        <p:nvSpPr>
          <p:cNvPr id="10" name="Text 6"/>
          <p:cNvSpPr/>
          <p:nvPr/>
        </p:nvSpPr>
        <p:spPr>
          <a:xfrm>
            <a:off x="5298519" y="6135767"/>
            <a:ext cx="4033242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Self-observations and subjective insights</a:t>
            </a:r>
            <a:endParaRPr lang="en-US" sz="2050" dirty="0"/>
          </a:p>
        </p:txBody>
      </p:sp>
      <p:pic>
        <p:nvPicPr>
          <p:cNvPr id="1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4660" y="2957036"/>
            <a:ext cx="2339340" cy="233934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9664660" y="5629275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Behavioral Changes</a:t>
            </a:r>
            <a:endParaRPr lang="en-US" sz="2150" dirty="0"/>
          </a:p>
        </p:txBody>
      </p:sp>
      <p:sp>
        <p:nvSpPr>
          <p:cNvPr id="13" name="Text 8"/>
          <p:cNvSpPr/>
          <p:nvPr/>
        </p:nvSpPr>
        <p:spPr>
          <a:xfrm>
            <a:off x="9664660" y="6135886"/>
            <a:ext cx="4033361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Newfound ease, speed, or efficiency</a:t>
            </a:r>
            <a:endParaRPr lang="en-US" sz="20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954286"/>
            <a:ext cx="555021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Evidence Log</a:t>
            </a:r>
            <a:endParaRPr lang="en-US" sz="43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378" y="2374940"/>
            <a:ext cx="8070175" cy="457307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9660017" y="2313980"/>
            <a:ext cx="4045506" cy="8324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250"/>
              </a:lnSpc>
              <a:buNone/>
            </a:pPr>
            <a:r>
              <a:rPr lang="en-US" sz="26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Your Daily Accountability Tool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9660017" y="3412807"/>
            <a:ext cx="4045506" cy="1704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 notebook, digital document, or dedicated section of your board that answers one simple question daily or weekly:</a:t>
            </a:r>
            <a:endParaRPr lang="en-US" sz="2050" dirty="0"/>
          </a:p>
        </p:txBody>
      </p:sp>
      <p:sp>
        <p:nvSpPr>
          <p:cNvPr id="6" name="Shape 3"/>
          <p:cNvSpPr/>
          <p:nvPr/>
        </p:nvSpPr>
        <p:spPr>
          <a:xfrm>
            <a:off x="9660017" y="5417463"/>
            <a:ext cx="4045506" cy="1558171"/>
          </a:xfrm>
          <a:prstGeom prst="roundRect">
            <a:avLst>
              <a:gd name="adj" fmla="val 7181"/>
            </a:avLst>
          </a:prstGeom>
          <a:solidFill>
            <a:srgbClr val="D2D2E0"/>
          </a:solidFill>
          <a:ln/>
        </p:spPr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6360" y="5814417"/>
            <a:ext cx="332899" cy="266343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0525601" y="5750362"/>
            <a:ext cx="2913578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b="1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"What happened because I showed up?"</a:t>
            </a:r>
            <a:endParaRPr lang="en-US" sz="20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18778" y="1135261"/>
            <a:ext cx="7279243" cy="1387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Small Wins Build Strategic Success</a:t>
            </a:r>
            <a:endParaRPr lang="en-US" sz="4350" dirty="0"/>
          </a:p>
        </p:txBody>
      </p:sp>
      <p:sp>
        <p:nvSpPr>
          <p:cNvPr id="4" name="Shape 1"/>
          <p:cNvSpPr/>
          <p:nvPr/>
        </p:nvSpPr>
        <p:spPr>
          <a:xfrm>
            <a:off x="6418778" y="2922389"/>
            <a:ext cx="7279243" cy="1952744"/>
          </a:xfrm>
          <a:prstGeom prst="roundRect">
            <a:avLst>
              <a:gd name="adj" fmla="val 7492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6388298" y="2922389"/>
            <a:ext cx="121920" cy="1952744"/>
          </a:xfrm>
          <a:prstGeom prst="roundRect">
            <a:avLst>
              <a:gd name="adj" fmla="val 91775"/>
            </a:avLst>
          </a:prstGeom>
          <a:solidFill>
            <a:srgbClr val="1B1B27"/>
          </a:solidFill>
          <a:ln/>
        </p:spPr>
      </p:sp>
      <p:sp>
        <p:nvSpPr>
          <p:cNvPr id="6" name="Text 3"/>
          <p:cNvSpPr/>
          <p:nvPr/>
        </p:nvSpPr>
        <p:spPr>
          <a:xfrm>
            <a:off x="6807041" y="3219212"/>
            <a:ext cx="2844165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Scaffolding Effect</a:t>
            </a:r>
            <a:endParaRPr lang="en-US" sz="2150" dirty="0"/>
          </a:p>
        </p:txBody>
      </p:sp>
      <p:sp>
        <p:nvSpPr>
          <p:cNvPr id="7" name="Text 4"/>
          <p:cNvSpPr/>
          <p:nvPr/>
        </p:nvSpPr>
        <p:spPr>
          <a:xfrm>
            <a:off x="6807041" y="3725823"/>
            <a:ext cx="6594158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Small wins are the scaffolding that supports long-term effort and prevents collapse.</a:t>
            </a:r>
            <a:endParaRPr lang="en-US" sz="2050" dirty="0"/>
          </a:p>
        </p:txBody>
      </p:sp>
      <p:sp>
        <p:nvSpPr>
          <p:cNvPr id="8" name="Shape 5"/>
          <p:cNvSpPr/>
          <p:nvPr/>
        </p:nvSpPr>
        <p:spPr>
          <a:xfrm>
            <a:off x="6418778" y="5141476"/>
            <a:ext cx="7279243" cy="1952744"/>
          </a:xfrm>
          <a:prstGeom prst="roundRect">
            <a:avLst>
              <a:gd name="adj" fmla="val 7492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6388298" y="5141476"/>
            <a:ext cx="121920" cy="1952744"/>
          </a:xfrm>
          <a:prstGeom prst="roundRect">
            <a:avLst>
              <a:gd name="adj" fmla="val 91775"/>
            </a:avLst>
          </a:prstGeom>
          <a:solidFill>
            <a:srgbClr val="1B1B27"/>
          </a:solidFill>
          <a:ln/>
        </p:spPr>
      </p:sp>
      <p:sp>
        <p:nvSpPr>
          <p:cNvPr id="10" name="Text 7"/>
          <p:cNvSpPr/>
          <p:nvPr/>
        </p:nvSpPr>
        <p:spPr>
          <a:xfrm>
            <a:off x="6807041" y="5438299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Strategic Error</a:t>
            </a:r>
            <a:endParaRPr lang="en-US" sz="2150" dirty="0"/>
          </a:p>
        </p:txBody>
      </p:sp>
      <p:sp>
        <p:nvSpPr>
          <p:cNvPr id="11" name="Text 8"/>
          <p:cNvSpPr/>
          <p:nvPr/>
        </p:nvSpPr>
        <p:spPr>
          <a:xfrm>
            <a:off x="6807041" y="5944910"/>
            <a:ext cx="6594158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Ignoring small milestones leaves your belief system unstable and vulnerable to doubt.</a:t>
            </a:r>
            <a:endParaRPr lang="en-US" sz="20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863918"/>
            <a:ext cx="5682020" cy="5895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600"/>
              </a:lnSpc>
              <a:buNone/>
            </a:pPr>
            <a:r>
              <a:rPr lang="en-US" sz="37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Keep Your Board Dynamic</a:t>
            </a:r>
            <a:endParaRPr lang="en-US" sz="3700" dirty="0"/>
          </a:p>
        </p:txBody>
      </p:sp>
      <p:sp>
        <p:nvSpPr>
          <p:cNvPr id="3" name="Text 1"/>
          <p:cNvSpPr/>
          <p:nvPr/>
        </p:nvSpPr>
        <p:spPr>
          <a:xfrm>
            <a:off x="932378" y="3366254"/>
            <a:ext cx="4785479" cy="3537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Regular Updates Counter Stagnation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932378" y="3912394"/>
            <a:ext cx="6106597" cy="10051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7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Your board should be updated regularly with proof—using checkmarks, dates, or milestones—to counter the illusion that "nothing is happening".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932378" y="5090636"/>
            <a:ext cx="6106597" cy="6700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7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 static board suggests stagnation even when you are making real progress.</a:t>
            </a:r>
            <a:endParaRPr lang="en-US" sz="1750" dirty="0"/>
          </a:p>
        </p:txBody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9045" y="1958578"/>
            <a:ext cx="5190530" cy="519053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2026-02-05T16:27:11Z</dcterms:created>
  <dcterms:modified xsi:type="dcterms:W3CDTF">2026-02-05T16:27:11Z</dcterms:modified>
</cp:coreProperties>
</file>