
<file path=[Content_Types].xml><?xml version="1.0" encoding="utf-8"?>
<Types xmlns="http://schemas.openxmlformats.org/package/2006/content-types">
  <Default Extension="fntdata" ContentType="application/x-fontdata"/>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notesMasterIdLst>
    <p:notesMasterId r:id="rId18"/>
  </p:notesMasterIdLst>
  <p:sldSz cx="14630400" cy="8229600"/>
  <p:notesSz cx="8229600" cy="14630400"/>
  <p:embeddedFontLst>
    <p:embeddedFont>
      <p:font typeface="Raleway"/>
      <p:regular r:id="rId23"/>
    </p:embeddedFont>
    <p:embeddedFont>
      <p:font typeface="Raleway"/>
      <p:regular r:id="rId24"/>
    </p:embeddedFont>
    <p:embeddedFont>
      <p:font typeface="Raleway"/>
      <p:regular r:id="rId25"/>
    </p:embeddedFont>
    <p:embeddedFont>
      <p:font typeface="Raleway"/>
      <p:regular r:id="rId26"/>
    </p:embeddedFont>
    <p:embeddedFont>
      <p:font typeface="Roboto"/>
      <p:regular r:id="rId27"/>
    </p:embeddedFont>
    <p:embeddedFont>
      <p:font typeface="Roboto"/>
      <p:regular r:id="rId28"/>
    </p:embeddedFont>
    <p:embeddedFont>
      <p:font typeface="Roboto"/>
      <p:regular r:id="rId29"/>
    </p:embeddedFont>
    <p:embeddedFont>
      <p:font typeface="Roboto"/>
      <p:regular r:id="rId30"/>
    </p:embeddedFont>
  </p:embeddedFon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notesMaster" Target="notesMasters/notesMaster1.xml"/><Relationship Id="rId19" Type="http://schemas.openxmlformats.org/officeDocument/2006/relationships/presProps" Target="presProps.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23" Type="http://schemas.openxmlformats.org/officeDocument/2006/relationships/font" Target="fonts/font1.fntdata"/><Relationship Id="rId24" Type="http://schemas.openxmlformats.org/officeDocument/2006/relationships/font" Target="fonts/font2.fntdata"/><Relationship Id="rId25" Type="http://schemas.openxmlformats.org/officeDocument/2006/relationships/font" Target="fonts/font3.fntdata"/><Relationship Id="rId26" Type="http://schemas.openxmlformats.org/officeDocument/2006/relationships/font" Target="fonts/font4.fntdata"/><Relationship Id="rId27" Type="http://schemas.openxmlformats.org/officeDocument/2006/relationships/font" Target="fonts/font5.fntdata"/><Relationship Id="rId28" Type="http://schemas.openxmlformats.org/officeDocument/2006/relationships/font" Target="fonts/font6.fntdata"/><Relationship Id="rId29" Type="http://schemas.openxmlformats.org/officeDocument/2006/relationships/font" Target="fonts/font7.fntdata"/><Relationship Id="rId30" Type="http://schemas.openxmlformats.org/officeDocument/2006/relationships/font" Target="fonts/font8.fntdata"/></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lide 11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lide 12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lide 13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lide 14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lide 15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lide 16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bg>
      <p:bgPr>
        <a:solidFill>
          <a:srgbClr val="000000"/>
        </a:solidFill>
      </p:bgPr>
    </p:bg>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2.xml"/><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10-1.png"/><Relationship Id="rId2" Type="http://schemas.openxmlformats.org/officeDocument/2006/relationships/slideLayout" Target="../slideLayouts/slideLayout11.xml"/><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image" Target="../media/image-12-1.png"/><Relationship Id="rId2" Type="http://schemas.openxmlformats.org/officeDocument/2006/relationships/image" Target="../media/image-12-2.svg"/><Relationship Id="rId3" Type="http://schemas.openxmlformats.org/officeDocument/2006/relationships/image" Target="../media/image-12-3.png"/><Relationship Id="rId4" Type="http://schemas.openxmlformats.org/officeDocument/2006/relationships/image" Target="../media/image-12-4.png"/><Relationship Id="rId5" Type="http://schemas.openxmlformats.org/officeDocument/2006/relationships/image" Target="../media/image-12-5.svg"/><Relationship Id="rId6" Type="http://schemas.openxmlformats.org/officeDocument/2006/relationships/image" Target="../media/image-12-6.png"/><Relationship Id="rId7" Type="http://schemas.openxmlformats.org/officeDocument/2006/relationships/image" Target="../media/image-12-7.svg"/><Relationship Id="rId8" Type="http://schemas.openxmlformats.org/officeDocument/2006/relationships/image" Target="../media/image-12-8.png"/><Relationship Id="rId9" Type="http://schemas.openxmlformats.org/officeDocument/2006/relationships/image" Target="../media/image-12-9.svg"/><Relationship Id="rId10" Type="http://schemas.openxmlformats.org/officeDocument/2006/relationships/slideLayout" Target="../slideLayouts/slideLayout13.xml"/><Relationship Id="rId11"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image" Target="../media/image-13-1.png"/><Relationship Id="rId2" Type="http://schemas.openxmlformats.org/officeDocument/2006/relationships/image" Target="../media/image-13-2.png"/><Relationship Id="rId3" Type="http://schemas.openxmlformats.org/officeDocument/2006/relationships/image" Target="../media/image-13-3.svg"/><Relationship Id="rId4" Type="http://schemas.openxmlformats.org/officeDocument/2006/relationships/image" Target="../media/image-13-4.png"/><Relationship Id="rId5" Type="http://schemas.openxmlformats.org/officeDocument/2006/relationships/image" Target="../media/image-13-5.svg"/><Relationship Id="rId6" Type="http://schemas.openxmlformats.org/officeDocument/2006/relationships/image" Target="../media/image-13-6.png"/><Relationship Id="rId7" Type="http://schemas.openxmlformats.org/officeDocument/2006/relationships/image" Target="../media/image-13-7.svg"/><Relationship Id="rId8" Type="http://schemas.openxmlformats.org/officeDocument/2006/relationships/slideLayout" Target="../slideLayouts/slideLayout14.xml"/><Relationship Id="rId9"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image" Target="../media/image-14-1.png"/><Relationship Id="rId2" Type="http://schemas.openxmlformats.org/officeDocument/2006/relationships/image" Target="../media/image-14-2.png"/><Relationship Id="rId3" Type="http://schemas.openxmlformats.org/officeDocument/2006/relationships/slideLayout" Target="../slideLayouts/slideLayout15.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image" Target="../media/image-15-1.png"/><Relationship Id="rId2" Type="http://schemas.openxmlformats.org/officeDocument/2006/relationships/slideLayout" Target="../slideLayouts/slideLayout16.xml"/><Relationship Id="rId3"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image" Target="../media/image-16-1.png"/><Relationship Id="rId2" Type="http://schemas.openxmlformats.org/officeDocument/2006/relationships/image" Target="../media/image-16-2.svg"/><Relationship Id="rId3" Type="http://schemas.openxmlformats.org/officeDocument/2006/relationships/image" Target="../media/image-16-3.png"/><Relationship Id="rId4" Type="http://schemas.openxmlformats.org/officeDocument/2006/relationships/image" Target="../media/image-16-4.svg"/><Relationship Id="rId5" Type="http://schemas.openxmlformats.org/officeDocument/2006/relationships/image" Target="../media/image-16-5.png"/><Relationship Id="rId6" Type="http://schemas.openxmlformats.org/officeDocument/2006/relationships/image" Target="../media/image-16-6.svg"/><Relationship Id="rId7" Type="http://schemas.openxmlformats.org/officeDocument/2006/relationships/image" Target="../media/image-16-7.png"/><Relationship Id="rId8" Type="http://schemas.openxmlformats.org/officeDocument/2006/relationships/slideLayout" Target="../slideLayouts/slideLayout17.xml"/><Relationship Id="rId9"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image" Target="../media/image-2-1.png"/><Relationship Id="rId2" Type="http://schemas.openxmlformats.org/officeDocument/2006/relationships/slideLayout" Target="../slideLayouts/slideLayout3.xml"/><Relationship Id="rId3"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slideLayout" Target="../slideLayouts/slideLayout4.xml"/><Relationship Id="rId3"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slideLayout" Target="../slideLayouts/slideLayout5.xml"/><Relationship Id="rId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image-6-1.png"/><Relationship Id="rId2" Type="http://schemas.openxmlformats.org/officeDocument/2006/relationships/image" Target="../media/image-6-2.svg"/><Relationship Id="rId3" Type="http://schemas.openxmlformats.org/officeDocument/2006/relationships/slideLayout" Target="../slideLayouts/slideLayout7.xm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image" Target="../media/image-7-1.png"/><Relationship Id="rId2" Type="http://schemas.openxmlformats.org/officeDocument/2006/relationships/image" Target="../media/image-7-2.svg"/><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svg"/><Relationship Id="rId6" Type="http://schemas.openxmlformats.org/officeDocument/2006/relationships/image" Target="../media/image-7-6.png"/><Relationship Id="rId7" Type="http://schemas.openxmlformats.org/officeDocument/2006/relationships/image" Target="../media/image-7-7.svg"/><Relationship Id="rId8" Type="http://schemas.openxmlformats.org/officeDocument/2006/relationships/image" Target="../media/image-7-8.png"/><Relationship Id="rId9" Type="http://schemas.openxmlformats.org/officeDocument/2006/relationships/image" Target="../media/image-7-9.svg"/><Relationship Id="rId10" Type="http://schemas.openxmlformats.org/officeDocument/2006/relationships/slideLayout" Target="../slideLayouts/slideLayout8.xml"/><Relationship Id="rId11"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slideLayout" Target="../slideLayouts/slideLayout9.xml"/><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slideLayout" Target="../slideLayouts/slideLayout10.xml"/><Relationship Id="rId3"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418778" y="2581870"/>
            <a:ext cx="7279243" cy="1387554"/>
          </a:xfrm>
          <a:prstGeom prst="rect">
            <a:avLst/>
          </a:prstGeom>
          <a:noFill/>
          <a:ln/>
        </p:spPr>
        <p:txBody>
          <a:bodyPr wrap="squar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Adjusting Without Abandoning</a:t>
            </a:r>
            <a:endParaRPr lang="en-US" sz="4350" dirty="0"/>
          </a:p>
        </p:txBody>
      </p:sp>
      <p:sp>
        <p:nvSpPr>
          <p:cNvPr id="4" name="Text 1"/>
          <p:cNvSpPr/>
          <p:nvPr/>
        </p:nvSpPr>
        <p:spPr>
          <a:xfrm>
            <a:off x="6418778" y="4368998"/>
            <a:ext cx="7279243" cy="1278731"/>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Learning to distinguish between a strategic pivot and an emotional escape—so you can refine your methods while staying committed to your ultimate vision.</a:t>
            </a:r>
            <a:endParaRPr lang="en-US" sz="205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418778" y="1086326"/>
            <a:ext cx="6827639"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Implement a Review Ritual</a:t>
            </a:r>
            <a:endParaRPr lang="en-US" sz="4350" dirty="0"/>
          </a:p>
        </p:txBody>
      </p:sp>
      <p:sp>
        <p:nvSpPr>
          <p:cNvPr id="4" name="Text 1"/>
          <p:cNvSpPr/>
          <p:nvPr/>
        </p:nvSpPr>
        <p:spPr>
          <a:xfrm>
            <a:off x="6418778" y="2179677"/>
            <a:ext cx="266343" cy="332899"/>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aleway Light" pitchFamily="34" charset="0"/>
                <a:ea typeface="Raleway Light" pitchFamily="34" charset="-122"/>
                <a:cs typeface="Raleway Light" pitchFamily="34" charset="-120"/>
              </a:rPr>
              <a:t>01</a:t>
            </a:r>
            <a:endParaRPr lang="en-US" sz="2050" dirty="0"/>
          </a:p>
        </p:txBody>
      </p:sp>
      <p:sp>
        <p:nvSpPr>
          <p:cNvPr id="5" name="Shape 2"/>
          <p:cNvSpPr/>
          <p:nvPr/>
        </p:nvSpPr>
        <p:spPr>
          <a:xfrm>
            <a:off x="6418778" y="2601873"/>
            <a:ext cx="3506391" cy="30480"/>
          </a:xfrm>
          <a:prstGeom prst="rect">
            <a:avLst/>
          </a:prstGeom>
          <a:solidFill>
            <a:srgbClr val="1B1B27"/>
          </a:solidFill>
          <a:ln/>
        </p:spPr>
      </p:sp>
      <p:sp>
        <p:nvSpPr>
          <p:cNvPr id="6" name="Text 3"/>
          <p:cNvSpPr/>
          <p:nvPr/>
        </p:nvSpPr>
        <p:spPr>
          <a:xfrm>
            <a:off x="6418778" y="2795945"/>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Set Regular Intervals</a:t>
            </a:r>
            <a:endParaRPr lang="en-US" sz="2150" dirty="0"/>
          </a:p>
        </p:txBody>
      </p:sp>
      <p:sp>
        <p:nvSpPr>
          <p:cNvPr id="7" name="Text 4"/>
          <p:cNvSpPr/>
          <p:nvPr/>
        </p:nvSpPr>
        <p:spPr>
          <a:xfrm>
            <a:off x="6418778" y="3302556"/>
            <a:ext cx="3506391" cy="1278731"/>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Weekly or monthly audits of actions, evidence, and obstacles</a:t>
            </a:r>
            <a:endParaRPr lang="en-US" sz="2050" dirty="0"/>
          </a:p>
        </p:txBody>
      </p:sp>
      <p:sp>
        <p:nvSpPr>
          <p:cNvPr id="8" name="Text 5"/>
          <p:cNvSpPr/>
          <p:nvPr/>
        </p:nvSpPr>
        <p:spPr>
          <a:xfrm>
            <a:off x="10191512" y="2179677"/>
            <a:ext cx="266343" cy="332899"/>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aleway Light" pitchFamily="34" charset="0"/>
                <a:ea typeface="Raleway Light" pitchFamily="34" charset="-122"/>
                <a:cs typeface="Raleway Light" pitchFamily="34" charset="-120"/>
              </a:rPr>
              <a:t>02</a:t>
            </a:r>
            <a:endParaRPr lang="en-US" sz="2050" dirty="0"/>
          </a:p>
        </p:txBody>
      </p:sp>
      <p:sp>
        <p:nvSpPr>
          <p:cNvPr id="9" name="Shape 6"/>
          <p:cNvSpPr/>
          <p:nvPr/>
        </p:nvSpPr>
        <p:spPr>
          <a:xfrm>
            <a:off x="10191512" y="2601873"/>
            <a:ext cx="3506510" cy="30480"/>
          </a:xfrm>
          <a:prstGeom prst="rect">
            <a:avLst/>
          </a:prstGeom>
          <a:solidFill>
            <a:srgbClr val="1B1B27"/>
          </a:solidFill>
          <a:ln/>
        </p:spPr>
      </p:sp>
      <p:sp>
        <p:nvSpPr>
          <p:cNvPr id="10" name="Text 7"/>
          <p:cNvSpPr/>
          <p:nvPr/>
        </p:nvSpPr>
        <p:spPr>
          <a:xfrm>
            <a:off x="10191512" y="2795945"/>
            <a:ext cx="3506510" cy="693658"/>
          </a:xfrm>
          <a:prstGeom prst="rect">
            <a:avLst/>
          </a:prstGeom>
          <a:noFill/>
          <a:ln/>
        </p:spPr>
        <p:txBody>
          <a:bodyPr wrap="squar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Prevent Emotional Overhauls</a:t>
            </a:r>
            <a:endParaRPr lang="en-US" sz="2150" dirty="0"/>
          </a:p>
        </p:txBody>
      </p:sp>
      <p:sp>
        <p:nvSpPr>
          <p:cNvPr id="11" name="Text 8"/>
          <p:cNvSpPr/>
          <p:nvPr/>
        </p:nvSpPr>
        <p:spPr>
          <a:xfrm>
            <a:off x="10191512" y="3649385"/>
            <a:ext cx="3506510" cy="1278731"/>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Structure prevents mid-week strategy changes based on bad moods</a:t>
            </a:r>
            <a:endParaRPr lang="en-US" sz="2050" dirty="0"/>
          </a:p>
        </p:txBody>
      </p:sp>
      <p:sp>
        <p:nvSpPr>
          <p:cNvPr id="12" name="Text 9"/>
          <p:cNvSpPr/>
          <p:nvPr/>
        </p:nvSpPr>
        <p:spPr>
          <a:xfrm>
            <a:off x="6418778" y="5394246"/>
            <a:ext cx="266343" cy="332899"/>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aleway Light" pitchFamily="34" charset="0"/>
                <a:ea typeface="Raleway Light" pitchFamily="34" charset="-122"/>
                <a:cs typeface="Raleway Light" pitchFamily="34" charset="-120"/>
              </a:rPr>
              <a:t>03</a:t>
            </a:r>
            <a:endParaRPr lang="en-US" sz="2050" dirty="0"/>
          </a:p>
        </p:txBody>
      </p:sp>
      <p:sp>
        <p:nvSpPr>
          <p:cNvPr id="13" name="Shape 10"/>
          <p:cNvSpPr/>
          <p:nvPr/>
        </p:nvSpPr>
        <p:spPr>
          <a:xfrm>
            <a:off x="6418778" y="5816441"/>
            <a:ext cx="7279243" cy="30480"/>
          </a:xfrm>
          <a:prstGeom prst="rect">
            <a:avLst/>
          </a:prstGeom>
          <a:solidFill>
            <a:srgbClr val="1B1B27"/>
          </a:solidFill>
          <a:ln/>
        </p:spPr>
      </p:sp>
      <p:sp>
        <p:nvSpPr>
          <p:cNvPr id="14" name="Text 11"/>
          <p:cNvSpPr/>
          <p:nvPr/>
        </p:nvSpPr>
        <p:spPr>
          <a:xfrm>
            <a:off x="6418778" y="6010513"/>
            <a:ext cx="3598426"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Make Data-Driven Decisions</a:t>
            </a:r>
            <a:endParaRPr lang="en-US" sz="2150" dirty="0"/>
          </a:p>
        </p:txBody>
      </p:sp>
      <p:sp>
        <p:nvSpPr>
          <p:cNvPr id="15" name="Text 12"/>
          <p:cNvSpPr/>
          <p:nvPr/>
        </p:nvSpPr>
        <p:spPr>
          <a:xfrm>
            <a:off x="6418778" y="6517124"/>
            <a:ext cx="7279243"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Review patterns and trends, not isolated incidents</a:t>
            </a:r>
            <a:endParaRPr lang="en-US" sz="205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sp>
        <p:nvSpPr>
          <p:cNvPr id="2" name="Text 0"/>
          <p:cNvSpPr/>
          <p:nvPr/>
        </p:nvSpPr>
        <p:spPr>
          <a:xfrm>
            <a:off x="932378" y="1964293"/>
            <a:ext cx="5550218"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The Four Movements</a:t>
            </a:r>
            <a:endParaRPr lang="en-US" sz="4350" dirty="0"/>
          </a:p>
        </p:txBody>
      </p:sp>
      <p:sp>
        <p:nvSpPr>
          <p:cNvPr id="3" name="Shape 1"/>
          <p:cNvSpPr/>
          <p:nvPr/>
        </p:nvSpPr>
        <p:spPr>
          <a:xfrm>
            <a:off x="932378" y="3190875"/>
            <a:ext cx="2991564" cy="2348508"/>
          </a:xfrm>
          <a:prstGeom prst="roundRect">
            <a:avLst>
              <a:gd name="adj" fmla="val 4764"/>
            </a:avLst>
          </a:prstGeom>
          <a:solidFill>
            <a:srgbClr val="E1E1EA"/>
          </a:solidFill>
          <a:ln w="15240">
            <a:solidFill>
              <a:srgbClr val="C7C7D0"/>
            </a:solidFill>
            <a:prstDash val="solid"/>
          </a:ln>
        </p:spPr>
      </p:sp>
      <p:sp>
        <p:nvSpPr>
          <p:cNvPr id="4" name="Text 2"/>
          <p:cNvSpPr/>
          <p:nvPr/>
        </p:nvSpPr>
        <p:spPr>
          <a:xfrm>
            <a:off x="1213961" y="3472458"/>
            <a:ext cx="242839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Keep</a:t>
            </a:r>
            <a:endParaRPr lang="en-US" sz="2150" dirty="0"/>
          </a:p>
        </p:txBody>
      </p:sp>
      <p:sp>
        <p:nvSpPr>
          <p:cNvPr id="5" name="Text 3"/>
          <p:cNvSpPr/>
          <p:nvPr/>
        </p:nvSpPr>
        <p:spPr>
          <a:xfrm>
            <a:off x="1213961" y="3979069"/>
            <a:ext cx="2428399"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What works</a:t>
            </a:r>
            <a:endParaRPr lang="en-US" sz="2050" dirty="0"/>
          </a:p>
        </p:txBody>
      </p:sp>
      <p:sp>
        <p:nvSpPr>
          <p:cNvPr id="6" name="Shape 4"/>
          <p:cNvSpPr/>
          <p:nvPr/>
        </p:nvSpPr>
        <p:spPr>
          <a:xfrm>
            <a:off x="4190286" y="3190875"/>
            <a:ext cx="2991683" cy="2348508"/>
          </a:xfrm>
          <a:prstGeom prst="roundRect">
            <a:avLst>
              <a:gd name="adj" fmla="val 4764"/>
            </a:avLst>
          </a:prstGeom>
          <a:solidFill>
            <a:srgbClr val="E1E1EA"/>
          </a:solidFill>
          <a:ln w="15240">
            <a:solidFill>
              <a:srgbClr val="C7C7D0"/>
            </a:solidFill>
            <a:prstDash val="solid"/>
          </a:ln>
        </p:spPr>
      </p:sp>
      <p:sp>
        <p:nvSpPr>
          <p:cNvPr id="7" name="Text 5"/>
          <p:cNvSpPr/>
          <p:nvPr/>
        </p:nvSpPr>
        <p:spPr>
          <a:xfrm>
            <a:off x="4471868" y="3472458"/>
            <a:ext cx="2428518"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Modify</a:t>
            </a:r>
            <a:endParaRPr lang="en-US" sz="2150" dirty="0"/>
          </a:p>
        </p:txBody>
      </p:sp>
      <p:sp>
        <p:nvSpPr>
          <p:cNvPr id="8" name="Text 6"/>
          <p:cNvSpPr/>
          <p:nvPr/>
        </p:nvSpPr>
        <p:spPr>
          <a:xfrm>
            <a:off x="4471868" y="3979069"/>
            <a:ext cx="2428518"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What partially works</a:t>
            </a:r>
            <a:endParaRPr lang="en-US" sz="2050" dirty="0"/>
          </a:p>
        </p:txBody>
      </p:sp>
      <p:sp>
        <p:nvSpPr>
          <p:cNvPr id="9" name="Shape 7"/>
          <p:cNvSpPr/>
          <p:nvPr/>
        </p:nvSpPr>
        <p:spPr>
          <a:xfrm>
            <a:off x="7448312" y="3190875"/>
            <a:ext cx="2991683" cy="2348508"/>
          </a:xfrm>
          <a:prstGeom prst="roundRect">
            <a:avLst>
              <a:gd name="adj" fmla="val 4764"/>
            </a:avLst>
          </a:prstGeom>
          <a:solidFill>
            <a:srgbClr val="E1E1EA"/>
          </a:solidFill>
          <a:ln w="15240">
            <a:solidFill>
              <a:srgbClr val="C7C7D0"/>
            </a:solidFill>
            <a:prstDash val="solid"/>
          </a:ln>
        </p:spPr>
      </p:sp>
      <p:sp>
        <p:nvSpPr>
          <p:cNvPr id="10" name="Text 8"/>
          <p:cNvSpPr/>
          <p:nvPr/>
        </p:nvSpPr>
        <p:spPr>
          <a:xfrm>
            <a:off x="7729895" y="3472458"/>
            <a:ext cx="2428518"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Remove</a:t>
            </a:r>
            <a:endParaRPr lang="en-US" sz="2150" dirty="0"/>
          </a:p>
        </p:txBody>
      </p:sp>
      <p:sp>
        <p:nvSpPr>
          <p:cNvPr id="11" name="Text 9"/>
          <p:cNvSpPr/>
          <p:nvPr/>
        </p:nvSpPr>
        <p:spPr>
          <a:xfrm>
            <a:off x="7729895" y="3979069"/>
            <a:ext cx="2428518"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What fails</a:t>
            </a:r>
            <a:endParaRPr lang="en-US" sz="2050" dirty="0"/>
          </a:p>
        </p:txBody>
      </p:sp>
      <p:sp>
        <p:nvSpPr>
          <p:cNvPr id="12" name="Shape 10"/>
          <p:cNvSpPr/>
          <p:nvPr/>
        </p:nvSpPr>
        <p:spPr>
          <a:xfrm>
            <a:off x="10706338" y="3190875"/>
            <a:ext cx="2991683" cy="2348508"/>
          </a:xfrm>
          <a:prstGeom prst="roundRect">
            <a:avLst>
              <a:gd name="adj" fmla="val 4764"/>
            </a:avLst>
          </a:prstGeom>
          <a:solidFill>
            <a:srgbClr val="E1E1EA"/>
          </a:solidFill>
          <a:ln w="15240">
            <a:solidFill>
              <a:srgbClr val="C7C7D0"/>
            </a:solidFill>
            <a:prstDash val="solid"/>
          </a:ln>
        </p:spPr>
      </p:sp>
      <p:sp>
        <p:nvSpPr>
          <p:cNvPr id="13" name="Text 11"/>
          <p:cNvSpPr/>
          <p:nvPr/>
        </p:nvSpPr>
        <p:spPr>
          <a:xfrm>
            <a:off x="10987921" y="3472458"/>
            <a:ext cx="2428518"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Add</a:t>
            </a:r>
            <a:endParaRPr lang="en-US" sz="2150" dirty="0"/>
          </a:p>
        </p:txBody>
      </p:sp>
      <p:sp>
        <p:nvSpPr>
          <p:cNvPr id="14" name="Text 12"/>
          <p:cNvSpPr/>
          <p:nvPr/>
        </p:nvSpPr>
        <p:spPr>
          <a:xfrm>
            <a:off x="10987921" y="3979069"/>
            <a:ext cx="2428518" cy="1278731"/>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Only what is absolutely necessary</a:t>
            </a:r>
            <a:endParaRPr lang="en-US" sz="2050" dirty="0"/>
          </a:p>
        </p:txBody>
      </p:sp>
      <p:sp>
        <p:nvSpPr>
          <p:cNvPr id="15" name="Text 13"/>
          <p:cNvSpPr/>
          <p:nvPr/>
        </p:nvSpPr>
        <p:spPr>
          <a:xfrm>
            <a:off x="932378" y="5839063"/>
            <a:ext cx="12765643" cy="426244"/>
          </a:xfrm>
          <a:prstGeom prst="rect">
            <a:avLst/>
          </a:prstGeom>
          <a:noFill/>
          <a:ln/>
        </p:spPr>
        <p:txBody>
          <a:bodyPr wrap="non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Focus your review ritual on these four strategic movements to maintain clarity and momentum.</a:t>
            </a:r>
            <a:endParaRPr lang="en-US" sz="205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sp>
        <p:nvSpPr>
          <p:cNvPr id="2" name="Shape 0"/>
          <p:cNvSpPr/>
          <p:nvPr/>
        </p:nvSpPr>
        <p:spPr>
          <a:xfrm>
            <a:off x="901303" y="708541"/>
            <a:ext cx="1993344" cy="478274"/>
          </a:xfrm>
          <a:prstGeom prst="roundRect">
            <a:avLst>
              <a:gd name="adj" fmla="val 18092"/>
            </a:avLst>
          </a:prstGeom>
          <a:solidFill>
            <a:srgbClr val="E1E1EA"/>
          </a:solidFill>
          <a:ln/>
        </p:spPr>
      </p:sp>
      <p:pic>
        <p:nvPicPr>
          <p:cNvPr id="3" name="Image 0" descr="preencoded.png">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55727" y="844629"/>
            <a:ext cx="205978" cy="205978"/>
          </a:xfrm>
          <a:prstGeom prst="rect">
            <a:avLst/>
          </a:prstGeom>
        </p:spPr>
      </p:pic>
      <p:sp>
        <p:nvSpPr>
          <p:cNvPr id="4" name="Text 1"/>
          <p:cNvSpPr/>
          <p:nvPr/>
        </p:nvSpPr>
        <p:spPr>
          <a:xfrm>
            <a:off x="1364694" y="785693"/>
            <a:ext cx="1375529" cy="323969"/>
          </a:xfrm>
          <a:prstGeom prst="rect">
            <a:avLst/>
          </a:prstGeom>
          <a:noFill/>
          <a:ln/>
        </p:spPr>
        <p:txBody>
          <a:bodyPr wrap="none" lIns="0" tIns="0" rIns="0" bIns="0" rtlCol="0" anchor="t"/>
          <a:lstStyle/>
          <a:p>
            <a:pPr algn="l" indent="0" marL="0">
              <a:lnSpc>
                <a:spcPts val="2550"/>
              </a:lnSpc>
              <a:buNone/>
            </a:pPr>
            <a:r>
              <a:rPr lang="en-US" sz="1600" dirty="0">
                <a:solidFill>
                  <a:srgbClr val="3C3939"/>
                </a:solidFill>
                <a:latin typeface="Roboto" pitchFamily="34" charset="0"/>
                <a:ea typeface="Roboto" pitchFamily="34" charset="-122"/>
                <a:cs typeface="Roboto" pitchFamily="34" charset="-120"/>
              </a:rPr>
              <a:t>DANGER ZONE</a:t>
            </a:r>
            <a:endParaRPr lang="en-US" sz="1600" dirty="0"/>
          </a:p>
        </p:txBody>
      </p:sp>
      <p:sp>
        <p:nvSpPr>
          <p:cNvPr id="5" name="Text 2"/>
          <p:cNvSpPr/>
          <p:nvPr/>
        </p:nvSpPr>
        <p:spPr>
          <a:xfrm>
            <a:off x="901303" y="1286351"/>
            <a:ext cx="5364956" cy="670560"/>
          </a:xfrm>
          <a:prstGeom prst="rect">
            <a:avLst/>
          </a:prstGeom>
          <a:noFill/>
          <a:ln/>
        </p:spPr>
        <p:txBody>
          <a:bodyPr wrap="none" lIns="0" tIns="0" rIns="0" bIns="0" rtlCol="0" anchor="t"/>
          <a:lstStyle/>
          <a:p>
            <a:pPr algn="l" indent="0" marL="0">
              <a:lnSpc>
                <a:spcPts val="5250"/>
              </a:lnSpc>
              <a:buNone/>
            </a:pPr>
            <a:r>
              <a:rPr lang="en-US" sz="4200" dirty="0">
                <a:solidFill>
                  <a:srgbClr val="1B1B27"/>
                </a:solidFill>
                <a:latin typeface="Raleway" pitchFamily="34" charset="0"/>
                <a:ea typeface="Raleway" pitchFamily="34" charset="-122"/>
                <a:cs typeface="Raleway" pitchFamily="34" charset="-120"/>
              </a:rPr>
              <a:t>The "Start Over" Trap</a:t>
            </a:r>
            <a:endParaRPr lang="en-US" sz="4200" dirty="0"/>
          </a:p>
        </p:txBody>
      </p:sp>
      <p:pic>
        <p:nvPicPr>
          <p:cNvPr id="6" name="Image 1" descr="preencoded.png">    </p:cNvPr>
          <p:cNvPicPr>
            <a:picLocks noChangeAspect="1"/>
          </p:cNvPicPr>
          <p:nvPr/>
        </p:nvPicPr>
        <p:blipFill>
          <a:blip r:embed="rId3"/>
          <a:stretch>
            <a:fillRect/>
          </a:stretch>
        </p:blipFill>
        <p:spPr>
          <a:xfrm>
            <a:off x="1930479" y="2610326"/>
            <a:ext cx="6059686" cy="3596402"/>
          </a:xfrm>
          <a:prstGeom prst="rect">
            <a:avLst/>
          </a:prstGeom>
        </p:spPr>
      </p:pic>
      <p:pic>
        <p:nvPicPr>
          <p:cNvPr id="7" name="Image 2" descr="preencoded.png">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607689" y="3489347"/>
            <a:ext cx="515850" cy="515850"/>
          </a:xfrm>
          <a:prstGeom prst="rect">
            <a:avLst/>
          </a:prstGeom>
        </p:spPr>
      </p:pic>
      <p:sp>
        <p:nvSpPr>
          <p:cNvPr id="8" name="Text 3"/>
          <p:cNvSpPr/>
          <p:nvPr/>
        </p:nvSpPr>
        <p:spPr>
          <a:xfrm>
            <a:off x="6148098" y="5396703"/>
            <a:ext cx="1506283" cy="241805"/>
          </a:xfrm>
          <a:prstGeom prst="rect">
            <a:avLst/>
          </a:prstGeom>
          <a:noFill/>
          <a:ln/>
        </p:spPr>
        <p:txBody>
          <a:bodyPr wrap="none" lIns="0" tIns="0" rIns="0" bIns="0" rtlCol="0" anchor="t"/>
          <a:lstStyle/>
          <a:p>
            <a:pPr algn="ctr" indent="0" marL="0">
              <a:lnSpc>
                <a:spcPts val="1900"/>
              </a:lnSpc>
              <a:buNone/>
            </a:pPr>
            <a:r>
              <a:rPr lang="en-US" sz="1500" dirty="0">
                <a:solidFill>
                  <a:srgbClr val="3C3939"/>
                </a:solidFill>
                <a:latin typeface="Raleway" pitchFamily="34" charset="0"/>
                <a:ea typeface="Raleway" pitchFamily="34" charset="-122"/>
                <a:cs typeface="Raleway" pitchFamily="34" charset="-120"/>
              </a:rPr>
              <a:t>Back to Zero</a:t>
            </a:r>
            <a:endParaRPr lang="en-US" sz="1500" dirty="0"/>
          </a:p>
        </p:txBody>
      </p:sp>
      <p:pic>
        <p:nvPicPr>
          <p:cNvPr id="9" name="Image 3" descr="preencoded.png">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19193" y="3490314"/>
            <a:ext cx="515850" cy="515850"/>
          </a:xfrm>
          <a:prstGeom prst="rect">
            <a:avLst/>
          </a:prstGeom>
        </p:spPr>
      </p:pic>
      <p:sp>
        <p:nvSpPr>
          <p:cNvPr id="10" name="Text 4"/>
          <p:cNvSpPr/>
          <p:nvPr/>
        </p:nvSpPr>
        <p:spPr>
          <a:xfrm>
            <a:off x="4249769" y="5396703"/>
            <a:ext cx="1506283" cy="241805"/>
          </a:xfrm>
          <a:prstGeom prst="rect">
            <a:avLst/>
          </a:prstGeom>
          <a:noFill/>
          <a:ln/>
        </p:spPr>
        <p:txBody>
          <a:bodyPr wrap="none" lIns="0" tIns="0" rIns="0" bIns="0" rtlCol="0" anchor="t"/>
          <a:lstStyle/>
          <a:p>
            <a:pPr algn="ctr" indent="0" marL="0">
              <a:lnSpc>
                <a:spcPts val="1900"/>
              </a:lnSpc>
              <a:buNone/>
            </a:pPr>
            <a:r>
              <a:rPr lang="en-US" sz="1500" dirty="0">
                <a:solidFill>
                  <a:srgbClr val="3C3939"/>
                </a:solidFill>
                <a:latin typeface="Raleway" pitchFamily="34" charset="0"/>
                <a:ea typeface="Raleway" pitchFamily="34" charset="-122"/>
                <a:cs typeface="Raleway" pitchFamily="34" charset="-120"/>
              </a:rPr>
              <a:t>Erases Data</a:t>
            </a:r>
            <a:endParaRPr lang="en-US" sz="1500" dirty="0"/>
          </a:p>
        </p:txBody>
      </p:sp>
      <p:pic>
        <p:nvPicPr>
          <p:cNvPr id="11" name="Image 4" descr="preencoded.png">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820865" y="3490314"/>
            <a:ext cx="515850" cy="515850"/>
          </a:xfrm>
          <a:prstGeom prst="rect">
            <a:avLst/>
          </a:prstGeom>
        </p:spPr>
      </p:pic>
      <p:sp>
        <p:nvSpPr>
          <p:cNvPr id="12" name="Text 5"/>
          <p:cNvSpPr/>
          <p:nvPr/>
        </p:nvSpPr>
        <p:spPr>
          <a:xfrm>
            <a:off x="2320490" y="5396703"/>
            <a:ext cx="1506282" cy="241805"/>
          </a:xfrm>
          <a:prstGeom prst="rect">
            <a:avLst/>
          </a:prstGeom>
          <a:noFill/>
          <a:ln/>
        </p:spPr>
        <p:txBody>
          <a:bodyPr wrap="none" lIns="0" tIns="0" rIns="0" bIns="0" rtlCol="0" anchor="t"/>
          <a:lstStyle/>
          <a:p>
            <a:pPr algn="ctr" indent="0" marL="0">
              <a:lnSpc>
                <a:spcPts val="1900"/>
              </a:lnSpc>
              <a:buNone/>
            </a:pPr>
            <a:r>
              <a:rPr lang="en-US" sz="1500" dirty="0">
                <a:solidFill>
                  <a:srgbClr val="3C3939"/>
                </a:solidFill>
                <a:latin typeface="Raleway" pitchFamily="34" charset="0"/>
                <a:ea typeface="Raleway" pitchFamily="34" charset="-122"/>
                <a:cs typeface="Raleway" pitchFamily="34" charset="-120"/>
              </a:rPr>
              <a:t>Feels Clean</a:t>
            </a:r>
            <a:endParaRPr lang="en-US" sz="1500" dirty="0"/>
          </a:p>
        </p:txBody>
      </p:sp>
      <p:sp>
        <p:nvSpPr>
          <p:cNvPr id="13" name="Text 6"/>
          <p:cNvSpPr/>
          <p:nvPr/>
        </p:nvSpPr>
        <p:spPr>
          <a:xfrm>
            <a:off x="901303" y="6486763"/>
            <a:ext cx="8118158" cy="810339"/>
          </a:xfrm>
          <a:prstGeom prst="rect">
            <a:avLst/>
          </a:prstGeom>
          <a:noFill/>
          <a:ln/>
        </p:spPr>
        <p:txBody>
          <a:bodyPr wrap="square" lIns="0" tIns="0" rIns="0" bIns="0" rtlCol="0" anchor="t"/>
          <a:lstStyle/>
          <a:p>
            <a:pPr algn="l" indent="0" marL="0">
              <a:lnSpc>
                <a:spcPts val="3150"/>
              </a:lnSpc>
              <a:buNone/>
            </a:pPr>
            <a:r>
              <a:rPr lang="en-US" sz="2000" dirty="0">
                <a:solidFill>
                  <a:srgbClr val="3C3939"/>
                </a:solidFill>
                <a:latin typeface="Roboto" pitchFamily="34" charset="0"/>
                <a:ea typeface="Roboto" pitchFamily="34" charset="-122"/>
                <a:cs typeface="Roboto" pitchFamily="34" charset="-120"/>
              </a:rPr>
              <a:t>Instead of resetting, ask what you can carry forward—including your habits, evidence, and identity.</a:t>
            </a:r>
            <a:endParaRPr lang="en-US" sz="2000" dirty="0"/>
          </a:p>
        </p:txBody>
      </p:sp>
      <p:sp>
        <p:nvSpPr>
          <p:cNvPr id="14" name="Shape 7"/>
          <p:cNvSpPr/>
          <p:nvPr/>
        </p:nvSpPr>
        <p:spPr>
          <a:xfrm>
            <a:off x="9469874" y="2330291"/>
            <a:ext cx="4452104" cy="5190768"/>
          </a:xfrm>
          <a:prstGeom prst="roundRect">
            <a:avLst>
              <a:gd name="adj" fmla="val 4165"/>
            </a:avLst>
          </a:prstGeom>
          <a:solidFill>
            <a:srgbClr val="1B1B27">
              <a:alpha val="95000"/>
            </a:srgbClr>
          </a:solidFill>
          <a:ln/>
        </p:spPr>
      </p:sp>
      <p:sp>
        <p:nvSpPr>
          <p:cNvPr id="15" name="Text 8"/>
          <p:cNvSpPr/>
          <p:nvPr/>
        </p:nvSpPr>
        <p:spPr>
          <a:xfrm>
            <a:off x="9727287" y="3419237"/>
            <a:ext cx="2682478" cy="335280"/>
          </a:xfrm>
          <a:prstGeom prst="rect">
            <a:avLst/>
          </a:prstGeom>
          <a:noFill/>
          <a:ln/>
        </p:spPr>
        <p:txBody>
          <a:bodyPr wrap="none" lIns="0" tIns="0" rIns="0" bIns="0" rtlCol="0" anchor="t"/>
          <a:lstStyle/>
          <a:p>
            <a:pPr algn="l" indent="0" marL="0">
              <a:lnSpc>
                <a:spcPts val="2600"/>
              </a:lnSpc>
              <a:buNone/>
            </a:pPr>
            <a:r>
              <a:rPr lang="en-US" sz="2100" dirty="0">
                <a:solidFill>
                  <a:srgbClr val="FFFFFF"/>
                </a:solidFill>
                <a:latin typeface="Raleway" pitchFamily="34" charset="0"/>
                <a:ea typeface="Raleway" pitchFamily="34" charset="-122"/>
                <a:cs typeface="Raleway" pitchFamily="34" charset="-120"/>
              </a:rPr>
              <a:t>The Illusion</a:t>
            </a:r>
            <a:endParaRPr lang="en-US" sz="2100" dirty="0"/>
          </a:p>
        </p:txBody>
      </p:sp>
      <p:sp>
        <p:nvSpPr>
          <p:cNvPr id="16" name="Text 9"/>
          <p:cNvSpPr/>
          <p:nvPr/>
        </p:nvSpPr>
        <p:spPr>
          <a:xfrm>
            <a:off x="9727287" y="4003358"/>
            <a:ext cx="3937278" cy="810339"/>
          </a:xfrm>
          <a:prstGeom prst="rect">
            <a:avLst/>
          </a:prstGeom>
          <a:noFill/>
          <a:ln/>
        </p:spPr>
        <p:txBody>
          <a:bodyPr wrap="square" lIns="0" tIns="0" rIns="0" bIns="0" rtlCol="0" anchor="t"/>
          <a:lstStyle/>
          <a:p>
            <a:pPr algn="l" indent="0" marL="0">
              <a:lnSpc>
                <a:spcPts val="3150"/>
              </a:lnSpc>
              <a:buNone/>
            </a:pPr>
            <a:r>
              <a:rPr lang="en-US" sz="2000" dirty="0">
                <a:solidFill>
                  <a:srgbClr val="FFFFFF"/>
                </a:solidFill>
                <a:latin typeface="Roboto" pitchFamily="34" charset="0"/>
                <a:ea typeface="Roboto" pitchFamily="34" charset="-122"/>
                <a:cs typeface="Roboto" pitchFamily="34" charset="-120"/>
              </a:rPr>
              <a:t>Starting over feels clean and offers temporary relief.</a:t>
            </a:r>
            <a:endParaRPr lang="en-US" sz="2000" dirty="0"/>
          </a:p>
        </p:txBody>
      </p:sp>
      <p:sp>
        <p:nvSpPr>
          <p:cNvPr id="17" name="Text 10"/>
          <p:cNvSpPr/>
          <p:nvPr/>
        </p:nvSpPr>
        <p:spPr>
          <a:xfrm>
            <a:off x="9727287" y="5062537"/>
            <a:ext cx="2682478" cy="335280"/>
          </a:xfrm>
          <a:prstGeom prst="rect">
            <a:avLst/>
          </a:prstGeom>
          <a:noFill/>
          <a:ln/>
        </p:spPr>
        <p:txBody>
          <a:bodyPr wrap="none" lIns="0" tIns="0" rIns="0" bIns="0" rtlCol="0" anchor="t"/>
          <a:lstStyle/>
          <a:p>
            <a:pPr algn="l" indent="0" marL="0">
              <a:lnSpc>
                <a:spcPts val="2600"/>
              </a:lnSpc>
              <a:buNone/>
            </a:pPr>
            <a:r>
              <a:rPr lang="en-US" sz="2100" dirty="0">
                <a:solidFill>
                  <a:srgbClr val="FFFFFF"/>
                </a:solidFill>
                <a:latin typeface="Raleway" pitchFamily="34" charset="0"/>
                <a:ea typeface="Raleway" pitchFamily="34" charset="-122"/>
                <a:cs typeface="Raleway" pitchFamily="34" charset="-120"/>
              </a:rPr>
              <a:t>The Reality</a:t>
            </a:r>
            <a:endParaRPr lang="en-US" sz="2100" dirty="0"/>
          </a:p>
        </p:txBody>
      </p:sp>
      <p:sp>
        <p:nvSpPr>
          <p:cNvPr id="18" name="Text 11"/>
          <p:cNvSpPr/>
          <p:nvPr/>
        </p:nvSpPr>
        <p:spPr>
          <a:xfrm>
            <a:off x="9727287" y="5646658"/>
            <a:ext cx="3937278" cy="810339"/>
          </a:xfrm>
          <a:prstGeom prst="rect">
            <a:avLst/>
          </a:prstGeom>
          <a:noFill/>
          <a:ln/>
        </p:spPr>
        <p:txBody>
          <a:bodyPr wrap="square" lIns="0" tIns="0" rIns="0" bIns="0" rtlCol="0" anchor="t"/>
          <a:lstStyle/>
          <a:p>
            <a:pPr algn="l" indent="0" marL="0">
              <a:lnSpc>
                <a:spcPts val="3150"/>
              </a:lnSpc>
              <a:buNone/>
            </a:pPr>
            <a:r>
              <a:rPr lang="en-US" sz="2000" dirty="0">
                <a:solidFill>
                  <a:srgbClr val="FFFFFF"/>
                </a:solidFill>
                <a:latin typeface="Roboto" pitchFamily="34" charset="0"/>
                <a:ea typeface="Roboto" pitchFamily="34" charset="-122"/>
                <a:cs typeface="Roboto" pitchFamily="34" charset="-120"/>
              </a:rPr>
              <a:t>It erases valuable data and progress you've already earned.</a:t>
            </a:r>
            <a:endParaRPr lang="en-US"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412825" y="732830"/>
            <a:ext cx="7291149" cy="1171813"/>
          </a:xfrm>
          <a:prstGeom prst="rect">
            <a:avLst/>
          </a:prstGeom>
          <a:noFill/>
          <a:ln/>
        </p:spPr>
        <p:txBody>
          <a:bodyPr wrap="square" lIns="0" tIns="0" rIns="0" bIns="0" rtlCol="0" anchor="t"/>
          <a:lstStyle/>
          <a:p>
            <a:pPr algn="l" indent="0" marL="0">
              <a:lnSpc>
                <a:spcPts val="4600"/>
              </a:lnSpc>
              <a:buNone/>
            </a:pPr>
            <a:r>
              <a:rPr lang="en-US" sz="3650" dirty="0">
                <a:solidFill>
                  <a:srgbClr val="1B1B27"/>
                </a:solidFill>
                <a:latin typeface="Raleway" pitchFamily="34" charset="0"/>
                <a:ea typeface="Raleway" pitchFamily="34" charset="-122"/>
                <a:cs typeface="Raleway" pitchFamily="34" charset="-120"/>
              </a:rPr>
              <a:t>When the Vision Needs Refinement</a:t>
            </a:r>
            <a:endParaRPr lang="en-US" sz="3650" dirty="0"/>
          </a:p>
        </p:txBody>
      </p:sp>
      <p:sp>
        <p:nvSpPr>
          <p:cNvPr id="4" name="Text 1"/>
          <p:cNvSpPr/>
          <p:nvPr/>
        </p:nvSpPr>
        <p:spPr>
          <a:xfrm>
            <a:off x="6412825" y="2189559"/>
            <a:ext cx="7291149" cy="663893"/>
          </a:xfrm>
          <a:prstGeom prst="rect">
            <a:avLst/>
          </a:prstGeom>
          <a:noFill/>
          <a:ln/>
        </p:spPr>
        <p:txBody>
          <a:bodyPr wrap="square" lIns="0" tIns="0" rIns="0" bIns="0" rtlCol="0" anchor="t"/>
          <a:lstStyle/>
          <a:p>
            <a:pPr algn="l" indent="0" marL="0">
              <a:lnSpc>
                <a:spcPts val="2600"/>
              </a:lnSpc>
              <a:buNone/>
            </a:pPr>
            <a:r>
              <a:rPr lang="en-US" sz="1750" dirty="0">
                <a:solidFill>
                  <a:srgbClr val="3C3939"/>
                </a:solidFill>
                <a:latin typeface="Roboto" pitchFamily="34" charset="0"/>
                <a:ea typeface="Roboto" pitchFamily="34" charset="-122"/>
                <a:cs typeface="Roboto" pitchFamily="34" charset="-120"/>
              </a:rPr>
              <a:t>Sometimes the vision itself needs refinement. This isn't abandonment—it's growth.</a:t>
            </a:r>
            <a:endParaRPr lang="en-US" sz="1750" dirty="0"/>
          </a:p>
        </p:txBody>
      </p:sp>
      <p:sp>
        <p:nvSpPr>
          <p:cNvPr id="5" name="Shape 2"/>
          <p:cNvSpPr/>
          <p:nvPr/>
        </p:nvSpPr>
        <p:spPr>
          <a:xfrm>
            <a:off x="6412825" y="3067169"/>
            <a:ext cx="899874" cy="1349931"/>
          </a:xfrm>
          <a:prstGeom prst="roundRect">
            <a:avLst>
              <a:gd name="adj" fmla="val 360036"/>
            </a:avLst>
          </a:prstGeom>
          <a:solidFill>
            <a:srgbClr val="E1E1EA"/>
          </a:solidFill>
          <a:ln w="7620">
            <a:solidFill>
              <a:srgbClr val="C7C7D0"/>
            </a:solidFill>
            <a:prstDash val="solid"/>
          </a:ln>
        </p:spPr>
      </p:sp>
      <p:pic>
        <p:nvPicPr>
          <p:cNvPr id="6" name="Image 1" descr="preencoded.png">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94051" y="3573304"/>
            <a:ext cx="337423" cy="337423"/>
          </a:xfrm>
          <a:prstGeom prst="rect">
            <a:avLst/>
          </a:prstGeom>
        </p:spPr>
      </p:pic>
      <p:sp>
        <p:nvSpPr>
          <p:cNvPr id="7" name="Text 3"/>
          <p:cNvSpPr/>
          <p:nvPr/>
        </p:nvSpPr>
        <p:spPr>
          <a:xfrm>
            <a:off x="7502604" y="3292078"/>
            <a:ext cx="2343626" cy="292894"/>
          </a:xfrm>
          <a:prstGeom prst="rect">
            <a:avLst/>
          </a:prstGeom>
          <a:noFill/>
          <a:ln/>
        </p:spPr>
        <p:txBody>
          <a:bodyPr wrap="none" lIns="0" tIns="0" rIns="0" bIns="0" rtlCol="0" anchor="t"/>
          <a:lstStyle/>
          <a:p>
            <a:pPr algn="l" indent="0" marL="0">
              <a:lnSpc>
                <a:spcPts val="2300"/>
              </a:lnSpc>
              <a:buNone/>
            </a:pPr>
            <a:r>
              <a:rPr lang="en-US" sz="1800" dirty="0">
                <a:solidFill>
                  <a:srgbClr val="3C3939"/>
                </a:solidFill>
                <a:latin typeface="Raleway" pitchFamily="34" charset="0"/>
                <a:ea typeface="Raleway" pitchFamily="34" charset="-122"/>
                <a:cs typeface="Raleway" pitchFamily="34" charset="-120"/>
              </a:rPr>
              <a:t>Narrow Your Scope</a:t>
            </a:r>
            <a:endParaRPr lang="en-US" sz="1800" dirty="0"/>
          </a:p>
        </p:txBody>
      </p:sp>
      <p:sp>
        <p:nvSpPr>
          <p:cNvPr id="8" name="Text 4"/>
          <p:cNvSpPr/>
          <p:nvPr/>
        </p:nvSpPr>
        <p:spPr>
          <a:xfrm>
            <a:off x="7502604" y="3698915"/>
            <a:ext cx="6201370" cy="331946"/>
          </a:xfrm>
          <a:prstGeom prst="rect">
            <a:avLst/>
          </a:prstGeom>
          <a:noFill/>
          <a:ln/>
        </p:spPr>
        <p:txBody>
          <a:bodyPr wrap="none" lIns="0" tIns="0" rIns="0" bIns="0" rtlCol="0" anchor="t"/>
          <a:lstStyle/>
          <a:p>
            <a:pPr algn="l" indent="0" marL="0">
              <a:lnSpc>
                <a:spcPts val="2600"/>
              </a:lnSpc>
              <a:buNone/>
            </a:pPr>
            <a:r>
              <a:rPr lang="en-US" sz="1750" dirty="0">
                <a:solidFill>
                  <a:srgbClr val="3C3939"/>
                </a:solidFill>
                <a:latin typeface="Roboto" pitchFamily="34" charset="0"/>
                <a:ea typeface="Roboto" pitchFamily="34" charset="-122"/>
                <a:cs typeface="Roboto" pitchFamily="34" charset="-120"/>
              </a:rPr>
              <a:t>Based on what you've learned</a:t>
            </a:r>
            <a:endParaRPr lang="en-US" sz="1750" dirty="0"/>
          </a:p>
        </p:txBody>
      </p:sp>
      <p:sp>
        <p:nvSpPr>
          <p:cNvPr id="9" name="Shape 5"/>
          <p:cNvSpPr/>
          <p:nvPr/>
        </p:nvSpPr>
        <p:spPr>
          <a:xfrm>
            <a:off x="6412825" y="4607004"/>
            <a:ext cx="899874" cy="1349931"/>
          </a:xfrm>
          <a:prstGeom prst="roundRect">
            <a:avLst>
              <a:gd name="adj" fmla="val 360036"/>
            </a:avLst>
          </a:prstGeom>
          <a:solidFill>
            <a:srgbClr val="E1E1EA"/>
          </a:solidFill>
          <a:ln w="7620">
            <a:solidFill>
              <a:srgbClr val="C7C7D0"/>
            </a:solidFill>
            <a:prstDash val="solid"/>
          </a:ln>
        </p:spPr>
      </p:sp>
      <p:pic>
        <p:nvPicPr>
          <p:cNvPr id="10" name="Image 2" descr="preencoded.png">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694051" y="5113139"/>
            <a:ext cx="337423" cy="337423"/>
          </a:xfrm>
          <a:prstGeom prst="rect">
            <a:avLst/>
          </a:prstGeom>
        </p:spPr>
      </p:pic>
      <p:sp>
        <p:nvSpPr>
          <p:cNvPr id="11" name="Text 6"/>
          <p:cNvSpPr/>
          <p:nvPr/>
        </p:nvSpPr>
        <p:spPr>
          <a:xfrm>
            <a:off x="7502604" y="4831913"/>
            <a:ext cx="2343626" cy="292894"/>
          </a:xfrm>
          <a:prstGeom prst="rect">
            <a:avLst/>
          </a:prstGeom>
          <a:noFill/>
          <a:ln/>
        </p:spPr>
        <p:txBody>
          <a:bodyPr wrap="none" lIns="0" tIns="0" rIns="0" bIns="0" rtlCol="0" anchor="t"/>
          <a:lstStyle/>
          <a:p>
            <a:pPr algn="l" indent="0" marL="0">
              <a:lnSpc>
                <a:spcPts val="2300"/>
              </a:lnSpc>
              <a:buNone/>
            </a:pPr>
            <a:r>
              <a:rPr lang="en-US" sz="1800" dirty="0">
                <a:solidFill>
                  <a:srgbClr val="3C3939"/>
                </a:solidFill>
                <a:latin typeface="Raleway" pitchFamily="34" charset="0"/>
                <a:ea typeface="Raleway" pitchFamily="34" charset="-122"/>
                <a:cs typeface="Raleway" pitchFamily="34" charset="-120"/>
              </a:rPr>
              <a:t>Extend Your Timeline</a:t>
            </a:r>
            <a:endParaRPr lang="en-US" sz="1800" dirty="0"/>
          </a:p>
        </p:txBody>
      </p:sp>
      <p:sp>
        <p:nvSpPr>
          <p:cNvPr id="12" name="Text 7"/>
          <p:cNvSpPr/>
          <p:nvPr/>
        </p:nvSpPr>
        <p:spPr>
          <a:xfrm>
            <a:off x="7502604" y="5238750"/>
            <a:ext cx="6201370" cy="331946"/>
          </a:xfrm>
          <a:prstGeom prst="rect">
            <a:avLst/>
          </a:prstGeom>
          <a:noFill/>
          <a:ln/>
        </p:spPr>
        <p:txBody>
          <a:bodyPr wrap="none" lIns="0" tIns="0" rIns="0" bIns="0" rtlCol="0" anchor="t"/>
          <a:lstStyle/>
          <a:p>
            <a:pPr algn="l" indent="0" marL="0">
              <a:lnSpc>
                <a:spcPts val="2600"/>
              </a:lnSpc>
              <a:buNone/>
            </a:pPr>
            <a:r>
              <a:rPr lang="en-US" sz="1750" dirty="0">
                <a:solidFill>
                  <a:srgbClr val="3C3939"/>
                </a:solidFill>
                <a:latin typeface="Roboto" pitchFamily="34" charset="0"/>
                <a:ea typeface="Roboto" pitchFamily="34" charset="-122"/>
                <a:cs typeface="Roboto" pitchFamily="34" charset="-120"/>
              </a:rPr>
              <a:t>To match reality</a:t>
            </a:r>
            <a:endParaRPr lang="en-US" sz="1750" dirty="0"/>
          </a:p>
        </p:txBody>
      </p:sp>
      <p:sp>
        <p:nvSpPr>
          <p:cNvPr id="13" name="Shape 8"/>
          <p:cNvSpPr/>
          <p:nvPr/>
        </p:nvSpPr>
        <p:spPr>
          <a:xfrm>
            <a:off x="6412825" y="6146840"/>
            <a:ext cx="899874" cy="1349931"/>
          </a:xfrm>
          <a:prstGeom prst="roundRect">
            <a:avLst>
              <a:gd name="adj" fmla="val 360036"/>
            </a:avLst>
          </a:prstGeom>
          <a:solidFill>
            <a:srgbClr val="E1E1EA"/>
          </a:solidFill>
          <a:ln w="7620">
            <a:solidFill>
              <a:srgbClr val="C7C7D0"/>
            </a:solidFill>
            <a:prstDash val="solid"/>
          </a:ln>
        </p:spPr>
      </p:sp>
      <p:pic>
        <p:nvPicPr>
          <p:cNvPr id="14" name="Image 3" descr="preencoded.png">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94051" y="6652974"/>
            <a:ext cx="337423" cy="337423"/>
          </a:xfrm>
          <a:prstGeom prst="rect">
            <a:avLst/>
          </a:prstGeom>
        </p:spPr>
      </p:pic>
      <p:sp>
        <p:nvSpPr>
          <p:cNvPr id="15" name="Text 9"/>
          <p:cNvSpPr/>
          <p:nvPr/>
        </p:nvSpPr>
        <p:spPr>
          <a:xfrm>
            <a:off x="7502604" y="6371749"/>
            <a:ext cx="2373392" cy="292894"/>
          </a:xfrm>
          <a:prstGeom prst="rect">
            <a:avLst/>
          </a:prstGeom>
          <a:noFill/>
          <a:ln/>
        </p:spPr>
        <p:txBody>
          <a:bodyPr wrap="none" lIns="0" tIns="0" rIns="0" bIns="0" rtlCol="0" anchor="t"/>
          <a:lstStyle/>
          <a:p>
            <a:pPr algn="l" indent="0" marL="0">
              <a:lnSpc>
                <a:spcPts val="2300"/>
              </a:lnSpc>
              <a:buNone/>
            </a:pPr>
            <a:r>
              <a:rPr lang="en-US" sz="1800" dirty="0">
                <a:solidFill>
                  <a:srgbClr val="3C3939"/>
                </a:solidFill>
                <a:latin typeface="Raleway" pitchFamily="34" charset="0"/>
                <a:ea typeface="Raleway" pitchFamily="34" charset="-122"/>
                <a:cs typeface="Raleway" pitchFamily="34" charset="-120"/>
              </a:rPr>
              <a:t>Sequence Into Stages</a:t>
            </a:r>
            <a:endParaRPr lang="en-US" sz="1800" dirty="0"/>
          </a:p>
        </p:txBody>
      </p:sp>
      <p:sp>
        <p:nvSpPr>
          <p:cNvPr id="16" name="Text 10"/>
          <p:cNvSpPr/>
          <p:nvPr/>
        </p:nvSpPr>
        <p:spPr>
          <a:xfrm>
            <a:off x="7502604" y="6778585"/>
            <a:ext cx="6201370" cy="331946"/>
          </a:xfrm>
          <a:prstGeom prst="rect">
            <a:avLst/>
          </a:prstGeom>
          <a:noFill/>
          <a:ln/>
        </p:spPr>
        <p:txBody>
          <a:bodyPr wrap="none" lIns="0" tIns="0" rIns="0" bIns="0" rtlCol="0" anchor="t"/>
          <a:lstStyle/>
          <a:p>
            <a:pPr algn="l" indent="0" marL="0">
              <a:lnSpc>
                <a:spcPts val="2600"/>
              </a:lnSpc>
              <a:buNone/>
            </a:pPr>
            <a:r>
              <a:rPr lang="en-US" sz="1750" dirty="0">
                <a:solidFill>
                  <a:srgbClr val="3C3939"/>
                </a:solidFill>
                <a:latin typeface="Roboto" pitchFamily="34" charset="0"/>
                <a:ea typeface="Roboto" pitchFamily="34" charset="-122"/>
                <a:cs typeface="Roboto" pitchFamily="34" charset="-120"/>
              </a:rPr>
              <a:t>Using new information</a:t>
            </a:r>
            <a:endParaRPr lang="en-US" sz="175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sp>
        <p:nvSpPr>
          <p:cNvPr id="2" name="Text 0"/>
          <p:cNvSpPr/>
          <p:nvPr/>
        </p:nvSpPr>
        <p:spPr>
          <a:xfrm>
            <a:off x="932378" y="981908"/>
            <a:ext cx="11748849"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Emotional Honesty Without Emotional Control</a:t>
            </a:r>
            <a:endParaRPr lang="en-US" sz="4350" dirty="0"/>
          </a:p>
        </p:txBody>
      </p:sp>
      <p:pic>
        <p:nvPicPr>
          <p:cNvPr id="3" name="Image 0" descr="preencoded.png">    </p:cNvPr>
          <p:cNvPicPr>
            <a:picLocks noChangeAspect="1"/>
          </p:cNvPicPr>
          <p:nvPr/>
        </p:nvPicPr>
        <p:blipFill>
          <a:blip r:embed="rId1"/>
          <a:stretch>
            <a:fillRect/>
          </a:stretch>
        </p:blipFill>
        <p:spPr>
          <a:xfrm>
            <a:off x="932378" y="2374940"/>
            <a:ext cx="8070175" cy="4573072"/>
          </a:xfrm>
          <a:prstGeom prst="rect">
            <a:avLst/>
          </a:prstGeom>
        </p:spPr>
      </p:pic>
      <p:sp>
        <p:nvSpPr>
          <p:cNvPr id="4" name="Text 1"/>
          <p:cNvSpPr/>
          <p:nvPr/>
        </p:nvSpPr>
        <p:spPr>
          <a:xfrm>
            <a:off x="9660017" y="2423755"/>
            <a:ext cx="4045506" cy="1278731"/>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It's okay to feel discouraged or tired. But you cannot allow those feelings to dictate your strategy.</a:t>
            </a:r>
            <a:endParaRPr lang="en-US" sz="2050" dirty="0"/>
          </a:p>
        </p:txBody>
      </p:sp>
      <p:sp>
        <p:nvSpPr>
          <p:cNvPr id="5" name="Shape 2"/>
          <p:cNvSpPr/>
          <p:nvPr/>
        </p:nvSpPr>
        <p:spPr>
          <a:xfrm>
            <a:off x="9660017" y="4002167"/>
            <a:ext cx="4045506" cy="2836902"/>
          </a:xfrm>
          <a:prstGeom prst="roundRect">
            <a:avLst>
              <a:gd name="adj" fmla="val 3944"/>
            </a:avLst>
          </a:prstGeom>
          <a:solidFill>
            <a:srgbClr val="D2D2E0"/>
          </a:solidFill>
          <a:ln/>
        </p:spPr>
      </p:sp>
      <p:pic>
        <p:nvPicPr>
          <p:cNvPr id="6" name="Image 1" descr="preencoded.png">    </p:cNvPr>
          <p:cNvPicPr>
            <a:picLocks noChangeAspect="1"/>
          </p:cNvPicPr>
          <p:nvPr/>
        </p:nvPicPr>
        <p:blipFill>
          <a:blip r:embed="rId2"/>
          <a:stretch>
            <a:fillRect/>
          </a:stretch>
        </p:blipFill>
        <p:spPr>
          <a:xfrm>
            <a:off x="9926360" y="4399121"/>
            <a:ext cx="332899" cy="266343"/>
          </a:xfrm>
          <a:prstGeom prst="rect">
            <a:avLst/>
          </a:prstGeom>
        </p:spPr>
      </p:pic>
      <p:sp>
        <p:nvSpPr>
          <p:cNvPr id="7" name="Text 3"/>
          <p:cNvSpPr/>
          <p:nvPr/>
        </p:nvSpPr>
        <p:spPr>
          <a:xfrm>
            <a:off x="10525601" y="4335066"/>
            <a:ext cx="2913578" cy="2131219"/>
          </a:xfrm>
          <a:prstGeom prst="rect">
            <a:avLst/>
          </a:prstGeom>
          <a:noFill/>
          <a:ln/>
        </p:spPr>
        <p:txBody>
          <a:bodyPr wrap="square" lIns="0" tIns="0" rIns="0" bIns="0" rtlCol="0" anchor="t"/>
          <a:lstStyle/>
          <a:p>
            <a:pPr algn="l" indent="0" marL="0">
              <a:lnSpc>
                <a:spcPts val="3350"/>
              </a:lnSpc>
              <a:buNone/>
            </a:pPr>
            <a:r>
              <a:rPr lang="en-US" sz="2050" b="1" dirty="0">
                <a:solidFill>
                  <a:srgbClr val="000000"/>
                </a:solidFill>
                <a:latin typeface="Roboto" pitchFamily="34" charset="0"/>
                <a:ea typeface="Roboto" pitchFamily="34" charset="-122"/>
                <a:cs typeface="Roboto" pitchFamily="34" charset="-120"/>
              </a:rPr>
              <a:t>Remember:</a:t>
            </a:r>
            <a:pPr algn="l" indent="0" marL="0">
              <a:lnSpc>
                <a:spcPts val="3350"/>
              </a:lnSpc>
              <a:buNone/>
            </a:pPr>
            <a:r>
              <a:rPr lang="en-US" sz="2050" dirty="0">
                <a:solidFill>
                  <a:srgbClr val="000000"/>
                </a:solidFill>
                <a:latin typeface="Roboto" pitchFamily="34" charset="0"/>
                <a:ea typeface="Roboto" pitchFamily="34" charset="-122"/>
                <a:cs typeface="Roboto" pitchFamily="34" charset="-120"/>
              </a:rPr>
              <a:t> Breakthroughs often happen just after the point where most people quit.</a:t>
            </a:r>
            <a:endParaRPr lang="en-US" sz="20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3330059"/>
          </a:xfrm>
          <a:prstGeom prst="rect">
            <a:avLst/>
          </a:prstGeom>
        </p:spPr>
      </p:pic>
      <p:sp>
        <p:nvSpPr>
          <p:cNvPr id="3" name="Text 0"/>
          <p:cNvSpPr/>
          <p:nvPr/>
        </p:nvSpPr>
        <p:spPr>
          <a:xfrm>
            <a:off x="932378" y="4593788"/>
            <a:ext cx="9014698"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The Power of Quiet Recommitment</a:t>
            </a:r>
            <a:endParaRPr lang="en-US" sz="4350" dirty="0"/>
          </a:p>
        </p:txBody>
      </p:sp>
      <p:sp>
        <p:nvSpPr>
          <p:cNvPr id="4" name="Shape 1"/>
          <p:cNvSpPr/>
          <p:nvPr/>
        </p:nvSpPr>
        <p:spPr>
          <a:xfrm>
            <a:off x="901898" y="5656659"/>
            <a:ext cx="60960" cy="1339691"/>
          </a:xfrm>
          <a:prstGeom prst="rect">
            <a:avLst/>
          </a:prstGeom>
          <a:solidFill>
            <a:srgbClr val="1B1B27"/>
          </a:solidFill>
          <a:ln/>
        </p:spPr>
      </p:sp>
      <p:sp>
        <p:nvSpPr>
          <p:cNvPr id="5" name="Text 2"/>
          <p:cNvSpPr/>
          <p:nvPr/>
        </p:nvSpPr>
        <p:spPr>
          <a:xfrm>
            <a:off x="1259681" y="5687139"/>
            <a:ext cx="5889069" cy="1278731"/>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Recommitment doesn't require grand gestures or drama. It requires a quiet return to your actions and your minimum standards.</a:t>
            </a:r>
            <a:endParaRPr lang="en-US" sz="2050" dirty="0"/>
          </a:p>
        </p:txBody>
      </p:sp>
      <p:sp>
        <p:nvSpPr>
          <p:cNvPr id="6" name="Shape 3"/>
          <p:cNvSpPr/>
          <p:nvPr/>
        </p:nvSpPr>
        <p:spPr>
          <a:xfrm>
            <a:off x="7451169" y="5656659"/>
            <a:ext cx="60960" cy="1339691"/>
          </a:xfrm>
          <a:prstGeom prst="rect">
            <a:avLst/>
          </a:prstGeom>
          <a:solidFill>
            <a:srgbClr val="1B1B27"/>
          </a:solidFill>
          <a:ln/>
        </p:spPr>
      </p:sp>
      <p:sp>
        <p:nvSpPr>
          <p:cNvPr id="7" name="Text 4"/>
          <p:cNvSpPr/>
          <p:nvPr/>
        </p:nvSpPr>
        <p:spPr>
          <a:xfrm>
            <a:off x="7808952" y="5687139"/>
            <a:ext cx="5889069"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This steady, calm recommitment is far more powerful than any emotional reset.</a:t>
            </a:r>
            <a:endParaRPr lang="en-US" sz="205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spTree>
      <p:nvGrpSpPr>
        <p:cNvPr id="1" name=""/>
        <p:cNvGrpSpPr/>
        <p:nvPr/>
      </p:nvGrpSpPr>
      <p:grpSpPr>
        <a:xfrm>
          <a:off x="0" y="0"/>
          <a:ext cx="0" cy="0"/>
          <a:chOff x="0" y="0"/>
          <a:chExt cx="0" cy="0"/>
        </a:xfrm>
      </p:grpSpPr>
      <p:sp>
        <p:nvSpPr>
          <p:cNvPr id="2" name="Text 0"/>
          <p:cNvSpPr/>
          <p:nvPr/>
        </p:nvSpPr>
        <p:spPr>
          <a:xfrm>
            <a:off x="932378" y="923687"/>
            <a:ext cx="7696200" cy="485537"/>
          </a:xfrm>
          <a:prstGeom prst="rect">
            <a:avLst/>
          </a:prstGeom>
          <a:noFill/>
          <a:ln/>
        </p:spPr>
        <p:txBody>
          <a:bodyPr wrap="none" lIns="0" tIns="0" rIns="0" bIns="0" rtlCol="0" anchor="t"/>
          <a:lstStyle/>
          <a:p>
            <a:pPr algn="l" indent="0" marL="0">
              <a:lnSpc>
                <a:spcPts val="3800"/>
              </a:lnSpc>
              <a:buNone/>
            </a:pPr>
            <a:r>
              <a:rPr lang="en-US" sz="3050" dirty="0">
                <a:solidFill>
                  <a:srgbClr val="1B1B27"/>
                </a:solidFill>
                <a:latin typeface="Raleway" pitchFamily="34" charset="0"/>
                <a:ea typeface="Raleway" pitchFamily="34" charset="-122"/>
                <a:cs typeface="Raleway" pitchFamily="34" charset="-120"/>
              </a:rPr>
              <a:t>Adjusting Is Responsibility, Not Unreliability</a:t>
            </a:r>
            <a:endParaRPr lang="en-US" sz="3050" dirty="0"/>
          </a:p>
        </p:txBody>
      </p:sp>
      <p:sp>
        <p:nvSpPr>
          <p:cNvPr id="3" name="Shape 1"/>
          <p:cNvSpPr/>
          <p:nvPr/>
        </p:nvSpPr>
        <p:spPr>
          <a:xfrm>
            <a:off x="932378" y="2031444"/>
            <a:ext cx="4172307" cy="1302306"/>
          </a:xfrm>
          <a:prstGeom prst="roundRect">
            <a:avLst>
              <a:gd name="adj" fmla="val 8426"/>
            </a:avLst>
          </a:prstGeom>
          <a:solidFill>
            <a:srgbClr val="FFFFFF">
              <a:alpha val="95000"/>
            </a:srgbClr>
          </a:solidFill>
          <a:ln/>
        </p:spPr>
      </p:sp>
      <p:sp>
        <p:nvSpPr>
          <p:cNvPr id="4" name="Shape 2"/>
          <p:cNvSpPr/>
          <p:nvPr/>
        </p:nvSpPr>
        <p:spPr>
          <a:xfrm>
            <a:off x="932378" y="2008584"/>
            <a:ext cx="4172307" cy="91440"/>
          </a:xfrm>
          <a:prstGeom prst="roundRect">
            <a:avLst>
              <a:gd name="adj" fmla="val 85657"/>
            </a:avLst>
          </a:prstGeom>
          <a:solidFill>
            <a:srgbClr val="1B1B27"/>
          </a:solidFill>
          <a:ln/>
        </p:spPr>
      </p:sp>
      <p:sp>
        <p:nvSpPr>
          <p:cNvPr id="5" name="Shape 3"/>
          <p:cNvSpPr/>
          <p:nvPr/>
        </p:nvSpPr>
        <p:spPr>
          <a:xfrm>
            <a:off x="2738795" y="1751767"/>
            <a:ext cx="559356" cy="559356"/>
          </a:xfrm>
          <a:prstGeom prst="roundRect">
            <a:avLst>
              <a:gd name="adj" fmla="val 163474"/>
            </a:avLst>
          </a:prstGeom>
          <a:solidFill>
            <a:srgbClr val="1B1B27"/>
          </a:solidFill>
          <a:ln/>
        </p:spPr>
      </p:sp>
      <p:pic>
        <p:nvPicPr>
          <p:cNvPr id="6" name="Image 0" descr="preencoded.png">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906554" y="1919526"/>
            <a:ext cx="223718" cy="223718"/>
          </a:xfrm>
          <a:prstGeom prst="rect">
            <a:avLst/>
          </a:prstGeom>
        </p:spPr>
      </p:pic>
      <p:sp>
        <p:nvSpPr>
          <p:cNvPr id="7" name="Text 4"/>
          <p:cNvSpPr/>
          <p:nvPr/>
        </p:nvSpPr>
        <p:spPr>
          <a:xfrm>
            <a:off x="1141690" y="2497574"/>
            <a:ext cx="1942505" cy="242888"/>
          </a:xfrm>
          <a:prstGeom prst="rect">
            <a:avLst/>
          </a:prstGeom>
          <a:noFill/>
          <a:ln/>
        </p:spPr>
        <p:txBody>
          <a:bodyPr wrap="none" lIns="0" tIns="0" rIns="0" bIns="0" rtlCol="0" anchor="t"/>
          <a:lstStyle/>
          <a:p>
            <a:pPr algn="l" indent="0" marL="0">
              <a:lnSpc>
                <a:spcPts val="1900"/>
              </a:lnSpc>
              <a:buNone/>
            </a:pPr>
            <a:r>
              <a:rPr lang="en-US" sz="1500" dirty="0">
                <a:solidFill>
                  <a:srgbClr val="3C3939"/>
                </a:solidFill>
                <a:latin typeface="Raleway" pitchFamily="34" charset="0"/>
                <a:ea typeface="Raleway" pitchFamily="34" charset="-122"/>
                <a:cs typeface="Raleway" pitchFamily="34" charset="-120"/>
              </a:rPr>
              <a:t>Stay the Course</a:t>
            </a:r>
            <a:endParaRPr lang="en-US" sz="1500" dirty="0"/>
          </a:p>
        </p:txBody>
      </p:sp>
      <p:sp>
        <p:nvSpPr>
          <p:cNvPr id="8" name="Text 5"/>
          <p:cNvSpPr/>
          <p:nvPr/>
        </p:nvSpPr>
        <p:spPr>
          <a:xfrm>
            <a:off x="1141690" y="2870954"/>
            <a:ext cx="3753683" cy="253484"/>
          </a:xfrm>
          <a:prstGeom prst="rect">
            <a:avLst/>
          </a:prstGeom>
          <a:noFill/>
          <a:ln/>
        </p:spPr>
        <p:txBody>
          <a:bodyPr wrap="none" lIns="0" tIns="0" rIns="0" bIns="0" rtlCol="0" anchor="t"/>
          <a:lstStyle/>
          <a:p>
            <a:pPr algn="l" indent="0" marL="0">
              <a:lnSpc>
                <a:spcPts val="1950"/>
              </a:lnSpc>
              <a:buNone/>
            </a:pPr>
            <a:r>
              <a:rPr lang="en-US" sz="1450" dirty="0">
                <a:solidFill>
                  <a:srgbClr val="3C3939"/>
                </a:solidFill>
                <a:latin typeface="Roboto" pitchFamily="34" charset="0"/>
                <a:ea typeface="Roboto" pitchFamily="34" charset="-122"/>
                <a:cs typeface="Roboto" pitchFamily="34" charset="-120"/>
              </a:rPr>
              <a:t>Maintain commitment to your vision</a:t>
            </a:r>
            <a:endParaRPr lang="en-US" sz="1450" dirty="0"/>
          </a:p>
        </p:txBody>
      </p:sp>
      <p:sp>
        <p:nvSpPr>
          <p:cNvPr id="9" name="Shape 6"/>
          <p:cNvSpPr/>
          <p:nvPr/>
        </p:nvSpPr>
        <p:spPr>
          <a:xfrm>
            <a:off x="932378" y="3743920"/>
            <a:ext cx="4172307" cy="1302306"/>
          </a:xfrm>
          <a:prstGeom prst="roundRect">
            <a:avLst>
              <a:gd name="adj" fmla="val 8426"/>
            </a:avLst>
          </a:prstGeom>
          <a:solidFill>
            <a:srgbClr val="FFFFFF">
              <a:alpha val="95000"/>
            </a:srgbClr>
          </a:solidFill>
          <a:ln/>
        </p:spPr>
      </p:sp>
      <p:sp>
        <p:nvSpPr>
          <p:cNvPr id="10" name="Shape 7"/>
          <p:cNvSpPr/>
          <p:nvPr/>
        </p:nvSpPr>
        <p:spPr>
          <a:xfrm>
            <a:off x="932378" y="3721060"/>
            <a:ext cx="4172307" cy="91440"/>
          </a:xfrm>
          <a:prstGeom prst="roundRect">
            <a:avLst>
              <a:gd name="adj" fmla="val 85657"/>
            </a:avLst>
          </a:prstGeom>
          <a:solidFill>
            <a:srgbClr val="1B1B27"/>
          </a:solidFill>
          <a:ln/>
        </p:spPr>
      </p:sp>
      <p:sp>
        <p:nvSpPr>
          <p:cNvPr id="11" name="Shape 8"/>
          <p:cNvSpPr/>
          <p:nvPr/>
        </p:nvSpPr>
        <p:spPr>
          <a:xfrm>
            <a:off x="2738795" y="3464243"/>
            <a:ext cx="559356" cy="559356"/>
          </a:xfrm>
          <a:prstGeom prst="roundRect">
            <a:avLst>
              <a:gd name="adj" fmla="val 163474"/>
            </a:avLst>
          </a:prstGeom>
          <a:solidFill>
            <a:srgbClr val="1B1B27"/>
          </a:solidFill>
          <a:ln/>
        </p:spPr>
      </p:sp>
      <p:pic>
        <p:nvPicPr>
          <p:cNvPr id="12" name="Image 1" descr="preencoded.png">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06554" y="3632002"/>
            <a:ext cx="223718" cy="223718"/>
          </a:xfrm>
          <a:prstGeom prst="rect">
            <a:avLst/>
          </a:prstGeom>
        </p:spPr>
      </p:pic>
      <p:sp>
        <p:nvSpPr>
          <p:cNvPr id="13" name="Text 9"/>
          <p:cNvSpPr/>
          <p:nvPr/>
        </p:nvSpPr>
        <p:spPr>
          <a:xfrm>
            <a:off x="1141690" y="4210050"/>
            <a:ext cx="1942505" cy="242888"/>
          </a:xfrm>
          <a:prstGeom prst="rect">
            <a:avLst/>
          </a:prstGeom>
          <a:noFill/>
          <a:ln/>
        </p:spPr>
        <p:txBody>
          <a:bodyPr wrap="none" lIns="0" tIns="0" rIns="0" bIns="0" rtlCol="0" anchor="t"/>
          <a:lstStyle/>
          <a:p>
            <a:pPr algn="l" indent="0" marL="0">
              <a:lnSpc>
                <a:spcPts val="1900"/>
              </a:lnSpc>
              <a:buNone/>
            </a:pPr>
            <a:r>
              <a:rPr lang="en-US" sz="1500" dirty="0">
                <a:solidFill>
                  <a:srgbClr val="3C3939"/>
                </a:solidFill>
                <a:latin typeface="Raleway" pitchFamily="34" charset="0"/>
                <a:ea typeface="Raleway" pitchFamily="34" charset="-122"/>
                <a:cs typeface="Raleway" pitchFamily="34" charset="-120"/>
              </a:rPr>
              <a:t>Adapt Intelligently</a:t>
            </a:r>
            <a:endParaRPr lang="en-US" sz="1500" dirty="0"/>
          </a:p>
        </p:txBody>
      </p:sp>
      <p:sp>
        <p:nvSpPr>
          <p:cNvPr id="14" name="Text 10"/>
          <p:cNvSpPr/>
          <p:nvPr/>
        </p:nvSpPr>
        <p:spPr>
          <a:xfrm>
            <a:off x="1141690" y="4583430"/>
            <a:ext cx="3753683" cy="253484"/>
          </a:xfrm>
          <a:prstGeom prst="rect">
            <a:avLst/>
          </a:prstGeom>
          <a:noFill/>
          <a:ln/>
        </p:spPr>
        <p:txBody>
          <a:bodyPr wrap="none" lIns="0" tIns="0" rIns="0" bIns="0" rtlCol="0" anchor="t"/>
          <a:lstStyle/>
          <a:p>
            <a:pPr algn="l" indent="0" marL="0">
              <a:lnSpc>
                <a:spcPts val="1950"/>
              </a:lnSpc>
              <a:buNone/>
            </a:pPr>
            <a:r>
              <a:rPr lang="en-US" sz="1450" dirty="0">
                <a:solidFill>
                  <a:srgbClr val="3C3939"/>
                </a:solidFill>
                <a:latin typeface="Roboto" pitchFamily="34" charset="0"/>
                <a:ea typeface="Roboto" pitchFamily="34" charset="-122"/>
                <a:cs typeface="Roboto" pitchFamily="34" charset="-120"/>
              </a:rPr>
              <a:t>Respond to data, not emotions</a:t>
            </a:r>
            <a:endParaRPr lang="en-US" sz="1450" dirty="0"/>
          </a:p>
        </p:txBody>
      </p:sp>
      <p:sp>
        <p:nvSpPr>
          <p:cNvPr id="15" name="Shape 11"/>
          <p:cNvSpPr/>
          <p:nvPr/>
        </p:nvSpPr>
        <p:spPr>
          <a:xfrm>
            <a:off x="932378" y="5456396"/>
            <a:ext cx="4172307" cy="1302306"/>
          </a:xfrm>
          <a:prstGeom prst="roundRect">
            <a:avLst>
              <a:gd name="adj" fmla="val 8426"/>
            </a:avLst>
          </a:prstGeom>
          <a:solidFill>
            <a:srgbClr val="FFFFFF">
              <a:alpha val="95000"/>
            </a:srgbClr>
          </a:solidFill>
          <a:ln/>
        </p:spPr>
      </p:sp>
      <p:sp>
        <p:nvSpPr>
          <p:cNvPr id="16" name="Shape 12"/>
          <p:cNvSpPr/>
          <p:nvPr/>
        </p:nvSpPr>
        <p:spPr>
          <a:xfrm>
            <a:off x="932378" y="5433536"/>
            <a:ext cx="4172307" cy="91440"/>
          </a:xfrm>
          <a:prstGeom prst="roundRect">
            <a:avLst>
              <a:gd name="adj" fmla="val 85657"/>
            </a:avLst>
          </a:prstGeom>
          <a:solidFill>
            <a:srgbClr val="1B1B27"/>
          </a:solidFill>
          <a:ln/>
        </p:spPr>
      </p:sp>
      <p:sp>
        <p:nvSpPr>
          <p:cNvPr id="17" name="Shape 13"/>
          <p:cNvSpPr/>
          <p:nvPr/>
        </p:nvSpPr>
        <p:spPr>
          <a:xfrm>
            <a:off x="2738795" y="5176718"/>
            <a:ext cx="559356" cy="559356"/>
          </a:xfrm>
          <a:prstGeom prst="roundRect">
            <a:avLst>
              <a:gd name="adj" fmla="val 163474"/>
            </a:avLst>
          </a:prstGeom>
          <a:solidFill>
            <a:srgbClr val="1B1B27"/>
          </a:solidFill>
          <a:ln/>
        </p:spPr>
      </p:sp>
      <p:pic>
        <p:nvPicPr>
          <p:cNvPr id="18" name="Image 2" descr="preencoded.png">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906554" y="5344478"/>
            <a:ext cx="223718" cy="223718"/>
          </a:xfrm>
          <a:prstGeom prst="rect">
            <a:avLst/>
          </a:prstGeom>
        </p:spPr>
      </p:pic>
      <p:sp>
        <p:nvSpPr>
          <p:cNvPr id="19" name="Text 14"/>
          <p:cNvSpPr/>
          <p:nvPr/>
        </p:nvSpPr>
        <p:spPr>
          <a:xfrm>
            <a:off x="1141690" y="5922526"/>
            <a:ext cx="1942505" cy="242888"/>
          </a:xfrm>
          <a:prstGeom prst="rect">
            <a:avLst/>
          </a:prstGeom>
          <a:noFill/>
          <a:ln/>
        </p:spPr>
        <p:txBody>
          <a:bodyPr wrap="none" lIns="0" tIns="0" rIns="0" bIns="0" rtlCol="0" anchor="t"/>
          <a:lstStyle/>
          <a:p>
            <a:pPr algn="l" indent="0" marL="0">
              <a:lnSpc>
                <a:spcPts val="1900"/>
              </a:lnSpc>
              <a:buNone/>
            </a:pPr>
            <a:r>
              <a:rPr lang="en-US" sz="1500" dirty="0">
                <a:solidFill>
                  <a:srgbClr val="3C3939"/>
                </a:solidFill>
                <a:latin typeface="Raleway" pitchFamily="34" charset="0"/>
                <a:ea typeface="Raleway" pitchFamily="34" charset="-122"/>
                <a:cs typeface="Raleway" pitchFamily="34" charset="-120"/>
              </a:rPr>
              <a:t>Align Trajectory</a:t>
            </a:r>
            <a:endParaRPr lang="en-US" sz="1500" dirty="0"/>
          </a:p>
        </p:txBody>
      </p:sp>
      <p:sp>
        <p:nvSpPr>
          <p:cNvPr id="20" name="Text 15"/>
          <p:cNvSpPr/>
          <p:nvPr/>
        </p:nvSpPr>
        <p:spPr>
          <a:xfrm>
            <a:off x="1141690" y="6295906"/>
            <a:ext cx="3753683" cy="253484"/>
          </a:xfrm>
          <a:prstGeom prst="rect">
            <a:avLst/>
          </a:prstGeom>
          <a:noFill/>
          <a:ln/>
        </p:spPr>
        <p:txBody>
          <a:bodyPr wrap="none" lIns="0" tIns="0" rIns="0" bIns="0" rtlCol="0" anchor="t"/>
          <a:lstStyle/>
          <a:p>
            <a:pPr algn="l" indent="0" marL="0">
              <a:lnSpc>
                <a:spcPts val="1950"/>
              </a:lnSpc>
              <a:buNone/>
            </a:pPr>
            <a:r>
              <a:rPr lang="en-US" sz="1450" dirty="0">
                <a:solidFill>
                  <a:srgbClr val="3C3939"/>
                </a:solidFill>
                <a:latin typeface="Roboto" pitchFamily="34" charset="0"/>
                <a:ea typeface="Roboto" pitchFamily="34" charset="-122"/>
                <a:cs typeface="Roboto" pitchFamily="34" charset="-120"/>
              </a:rPr>
              <a:t>Ensure actions match results</a:t>
            </a:r>
            <a:endParaRPr lang="en-US" sz="1450" dirty="0"/>
          </a:p>
        </p:txBody>
      </p:sp>
      <p:pic>
        <p:nvPicPr>
          <p:cNvPr id="21" name="Image 3" descr="preencoded.png">    </p:cNvPr>
          <p:cNvPicPr>
            <a:picLocks noChangeAspect="1"/>
          </p:cNvPicPr>
          <p:nvPr/>
        </p:nvPicPr>
        <p:blipFill>
          <a:blip r:embed="rId7"/>
          <a:stretch>
            <a:fillRect/>
          </a:stretch>
        </p:blipFill>
        <p:spPr>
          <a:xfrm>
            <a:off x="6787872" y="2641163"/>
            <a:ext cx="5696783" cy="3228142"/>
          </a:xfrm>
          <a:prstGeom prst="rect">
            <a:avLst/>
          </a:prstGeom>
        </p:spPr>
      </p:pic>
      <p:sp>
        <p:nvSpPr>
          <p:cNvPr id="22" name="Text 16"/>
          <p:cNvSpPr/>
          <p:nvPr/>
        </p:nvSpPr>
        <p:spPr>
          <a:xfrm>
            <a:off x="932378" y="7052310"/>
            <a:ext cx="12765643" cy="253484"/>
          </a:xfrm>
          <a:prstGeom prst="rect">
            <a:avLst/>
          </a:prstGeom>
          <a:noFill/>
          <a:ln/>
        </p:spPr>
        <p:txBody>
          <a:bodyPr wrap="none" lIns="0" tIns="0" rIns="0" bIns="0" rtlCol="0" anchor="t"/>
          <a:lstStyle/>
          <a:p>
            <a:pPr algn="l" indent="0" marL="0">
              <a:lnSpc>
                <a:spcPts val="1950"/>
              </a:lnSpc>
              <a:buNone/>
            </a:pPr>
            <a:r>
              <a:rPr lang="en-US" sz="1450" dirty="0">
                <a:solidFill>
                  <a:srgbClr val="3C3939"/>
                </a:solidFill>
                <a:latin typeface="Roboto" pitchFamily="34" charset="0"/>
                <a:ea typeface="Roboto" pitchFamily="34" charset="-122"/>
                <a:cs typeface="Roboto" pitchFamily="34" charset="-120"/>
              </a:rPr>
              <a:t>Responsible people respond to data. By adapting intelligently, you ensure your trajectory remains aligned with your results.</a:t>
            </a:r>
            <a:endParaRPr lang="en-US" sz="14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Shape 0"/>
          <p:cNvSpPr/>
          <p:nvPr/>
        </p:nvSpPr>
        <p:spPr>
          <a:xfrm>
            <a:off x="909518" y="714613"/>
            <a:ext cx="1696403" cy="484227"/>
          </a:xfrm>
          <a:prstGeom prst="roundRect">
            <a:avLst>
              <a:gd name="adj" fmla="val 18032"/>
            </a:avLst>
          </a:prstGeom>
          <a:solidFill>
            <a:srgbClr val="E1E1EA"/>
          </a:solidFill>
          <a:ln/>
        </p:spPr>
      </p:sp>
      <p:sp>
        <p:nvSpPr>
          <p:cNvPr id="3" name="Text 1"/>
          <p:cNvSpPr/>
          <p:nvPr/>
        </p:nvSpPr>
        <p:spPr>
          <a:xfrm>
            <a:off x="1065371" y="792480"/>
            <a:ext cx="1384697" cy="328493"/>
          </a:xfrm>
          <a:prstGeom prst="rect">
            <a:avLst/>
          </a:prstGeom>
          <a:noFill/>
          <a:ln/>
        </p:spPr>
        <p:txBody>
          <a:bodyPr wrap="none" lIns="0" tIns="0" rIns="0" bIns="0" rtlCol="0" anchor="t"/>
          <a:lstStyle/>
          <a:p>
            <a:pPr algn="l" indent="0" marL="0">
              <a:lnSpc>
                <a:spcPts val="2550"/>
              </a:lnSpc>
              <a:buNone/>
            </a:pPr>
            <a:r>
              <a:rPr lang="en-US" sz="1600" dirty="0">
                <a:solidFill>
                  <a:srgbClr val="3C3939"/>
                </a:solidFill>
                <a:latin typeface="Roboto" pitchFamily="34" charset="0"/>
                <a:ea typeface="Roboto" pitchFamily="34" charset="-122"/>
                <a:cs typeface="Roboto" pitchFamily="34" charset="-120"/>
              </a:rPr>
              <a:t>THE PROBLEM</a:t>
            </a:r>
            <a:endParaRPr lang="en-US" sz="1600" dirty="0"/>
          </a:p>
        </p:txBody>
      </p:sp>
      <p:sp>
        <p:nvSpPr>
          <p:cNvPr id="4" name="Text 2"/>
          <p:cNvSpPr/>
          <p:nvPr/>
        </p:nvSpPr>
        <p:spPr>
          <a:xfrm>
            <a:off x="909518" y="1300163"/>
            <a:ext cx="5416391" cy="676632"/>
          </a:xfrm>
          <a:prstGeom prst="rect">
            <a:avLst/>
          </a:prstGeom>
          <a:noFill/>
          <a:ln/>
        </p:spPr>
        <p:txBody>
          <a:bodyPr wrap="none" lIns="0" tIns="0" rIns="0" bIns="0" rtlCol="0" anchor="t"/>
          <a:lstStyle/>
          <a:p>
            <a:pPr algn="l" indent="0" marL="0">
              <a:lnSpc>
                <a:spcPts val="5300"/>
              </a:lnSpc>
              <a:buNone/>
            </a:pPr>
            <a:r>
              <a:rPr lang="en-US" sz="4250" dirty="0">
                <a:solidFill>
                  <a:srgbClr val="1B1B27"/>
                </a:solidFill>
                <a:latin typeface="Raleway" pitchFamily="34" charset="0"/>
                <a:ea typeface="Raleway" pitchFamily="34" charset="-122"/>
                <a:cs typeface="Raleway" pitchFamily="34" charset="-120"/>
              </a:rPr>
              <a:t>Why Most People Fail</a:t>
            </a:r>
            <a:endParaRPr lang="en-US" sz="4250" dirty="0"/>
          </a:p>
        </p:txBody>
      </p:sp>
      <p:pic>
        <p:nvPicPr>
          <p:cNvPr id="5" name="Image 0" descr="preencoded.png">    </p:cNvPr>
          <p:cNvPicPr>
            <a:picLocks noChangeAspect="1"/>
          </p:cNvPicPr>
          <p:nvPr/>
        </p:nvPicPr>
        <p:blipFill>
          <a:blip r:embed="rId1"/>
          <a:stretch>
            <a:fillRect/>
          </a:stretch>
        </p:blipFill>
        <p:spPr>
          <a:xfrm>
            <a:off x="909518" y="2642116"/>
            <a:ext cx="8105418" cy="4592955"/>
          </a:xfrm>
          <a:prstGeom prst="rect">
            <a:avLst/>
          </a:prstGeom>
        </p:spPr>
      </p:pic>
      <p:sp>
        <p:nvSpPr>
          <p:cNvPr id="6" name="Text 3"/>
          <p:cNvSpPr/>
          <p:nvPr/>
        </p:nvSpPr>
        <p:spPr>
          <a:xfrm>
            <a:off x="9656445" y="2771299"/>
            <a:ext cx="4071938" cy="2874526"/>
          </a:xfrm>
          <a:prstGeom prst="rect">
            <a:avLst/>
          </a:prstGeom>
          <a:noFill/>
          <a:ln/>
        </p:spPr>
        <p:txBody>
          <a:bodyPr wrap="square" lIns="0" tIns="0" rIns="0" bIns="0" rtlCol="0" anchor="t"/>
          <a:lstStyle/>
          <a:p>
            <a:pPr algn="l" indent="0" marL="0">
              <a:lnSpc>
                <a:spcPts val="3200"/>
              </a:lnSpc>
              <a:buNone/>
            </a:pPr>
            <a:r>
              <a:rPr lang="en-US" sz="2000" dirty="0">
                <a:solidFill>
                  <a:srgbClr val="3C3939"/>
                </a:solidFill>
                <a:latin typeface="Roboto" pitchFamily="34" charset="0"/>
                <a:ea typeface="Roboto" pitchFamily="34" charset="-122"/>
                <a:cs typeface="Roboto" pitchFamily="34" charset="-120"/>
              </a:rPr>
              <a:t>Most people don't fail because their vision is flawed. They fail because they misinterpret feedback—mistaking the need for adjustment as proof that the system is broken, or worse, that they are.</a:t>
            </a:r>
            <a:endParaRPr lang="en-US" sz="2000" dirty="0"/>
          </a:p>
        </p:txBody>
      </p:sp>
      <p:sp>
        <p:nvSpPr>
          <p:cNvPr id="7" name="Text 4"/>
          <p:cNvSpPr/>
          <p:nvPr/>
        </p:nvSpPr>
        <p:spPr>
          <a:xfrm>
            <a:off x="9656445" y="5873948"/>
            <a:ext cx="4071938" cy="1231940"/>
          </a:xfrm>
          <a:prstGeom prst="rect">
            <a:avLst/>
          </a:prstGeom>
          <a:noFill/>
          <a:ln/>
        </p:spPr>
        <p:txBody>
          <a:bodyPr wrap="square" lIns="0" tIns="0" rIns="0" bIns="0" rtlCol="0" anchor="t"/>
          <a:lstStyle/>
          <a:p>
            <a:pPr algn="l" indent="0" marL="0">
              <a:lnSpc>
                <a:spcPts val="3200"/>
              </a:lnSpc>
              <a:buNone/>
            </a:pPr>
            <a:r>
              <a:rPr lang="en-US" sz="2000" dirty="0">
                <a:solidFill>
                  <a:srgbClr val="3C3939"/>
                </a:solidFill>
                <a:latin typeface="Roboto" pitchFamily="34" charset="0"/>
                <a:ea typeface="Roboto" pitchFamily="34" charset="-122"/>
                <a:cs typeface="Roboto" pitchFamily="34" charset="-120"/>
              </a:rPr>
              <a:t>This leads to a destructive cycle of premature quitting or endless restarting.</a:t>
            </a:r>
            <a:endParaRPr 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932378" y="1512689"/>
            <a:ext cx="6771561"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The Illusion of Productivity</a:t>
            </a:r>
            <a:endParaRPr lang="en-US" sz="4350" dirty="0"/>
          </a:p>
        </p:txBody>
      </p:sp>
      <p:sp>
        <p:nvSpPr>
          <p:cNvPr id="4" name="Shape 1"/>
          <p:cNvSpPr/>
          <p:nvPr/>
        </p:nvSpPr>
        <p:spPr>
          <a:xfrm>
            <a:off x="932378" y="2606040"/>
            <a:ext cx="7279243" cy="1922264"/>
          </a:xfrm>
          <a:prstGeom prst="roundRect">
            <a:avLst>
              <a:gd name="adj" fmla="val 5821"/>
            </a:avLst>
          </a:prstGeom>
          <a:solidFill>
            <a:srgbClr val="E1E1EA"/>
          </a:solidFill>
          <a:ln w="15240">
            <a:solidFill>
              <a:srgbClr val="C7C7D0"/>
            </a:solidFill>
            <a:prstDash val="solid"/>
          </a:ln>
        </p:spPr>
      </p:sp>
      <p:sp>
        <p:nvSpPr>
          <p:cNvPr id="5" name="Text 2"/>
          <p:cNvSpPr/>
          <p:nvPr/>
        </p:nvSpPr>
        <p:spPr>
          <a:xfrm>
            <a:off x="1213961" y="2887623"/>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Constant Resetting</a:t>
            </a:r>
            <a:endParaRPr lang="en-US" sz="2150" dirty="0"/>
          </a:p>
        </p:txBody>
      </p:sp>
      <p:sp>
        <p:nvSpPr>
          <p:cNvPr id="6" name="Text 3"/>
          <p:cNvSpPr/>
          <p:nvPr/>
        </p:nvSpPr>
        <p:spPr>
          <a:xfrm>
            <a:off x="1213961" y="3394234"/>
            <a:ext cx="6716078"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Creates an illusion of productivity while destroying momentum.</a:t>
            </a:r>
            <a:endParaRPr lang="en-US" sz="2050" dirty="0"/>
          </a:p>
        </p:txBody>
      </p:sp>
      <p:sp>
        <p:nvSpPr>
          <p:cNvPr id="7" name="Shape 4"/>
          <p:cNvSpPr/>
          <p:nvPr/>
        </p:nvSpPr>
        <p:spPr>
          <a:xfrm>
            <a:off x="932378" y="4794647"/>
            <a:ext cx="7279243" cy="1922264"/>
          </a:xfrm>
          <a:prstGeom prst="roundRect">
            <a:avLst>
              <a:gd name="adj" fmla="val 5821"/>
            </a:avLst>
          </a:prstGeom>
          <a:solidFill>
            <a:srgbClr val="E1E1EA"/>
          </a:solidFill>
          <a:ln w="15240">
            <a:solidFill>
              <a:srgbClr val="C7C7D0"/>
            </a:solidFill>
            <a:prstDash val="solid"/>
          </a:ln>
        </p:spPr>
      </p:sp>
      <p:sp>
        <p:nvSpPr>
          <p:cNvPr id="8" name="Text 5"/>
          <p:cNvSpPr/>
          <p:nvPr/>
        </p:nvSpPr>
        <p:spPr>
          <a:xfrm>
            <a:off x="1213961" y="5076230"/>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True Progress</a:t>
            </a:r>
            <a:endParaRPr lang="en-US" sz="2150" dirty="0"/>
          </a:p>
        </p:txBody>
      </p:sp>
      <p:sp>
        <p:nvSpPr>
          <p:cNvPr id="9" name="Text 6"/>
          <p:cNvSpPr/>
          <p:nvPr/>
        </p:nvSpPr>
        <p:spPr>
          <a:xfrm>
            <a:off x="1213961" y="5582841"/>
            <a:ext cx="6716078" cy="852488"/>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Often repetitive and slow—the key is refining your path, not jumping to a new one.</a:t>
            </a:r>
            <a:endParaRPr lang="en-US" sz="20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ext 0"/>
          <p:cNvSpPr/>
          <p:nvPr/>
        </p:nvSpPr>
        <p:spPr>
          <a:xfrm>
            <a:off x="691277" y="543163"/>
            <a:ext cx="4114919" cy="514350"/>
          </a:xfrm>
          <a:prstGeom prst="rect">
            <a:avLst/>
          </a:prstGeom>
          <a:noFill/>
          <a:ln/>
        </p:spPr>
        <p:txBody>
          <a:bodyPr wrap="none" lIns="0" tIns="0" rIns="0" bIns="0" rtlCol="0" anchor="t"/>
          <a:lstStyle/>
          <a:p>
            <a:pPr algn="l" indent="0" marL="0">
              <a:lnSpc>
                <a:spcPts val="4050"/>
              </a:lnSpc>
              <a:buNone/>
            </a:pPr>
            <a:r>
              <a:rPr lang="en-US" sz="3200" dirty="0">
                <a:solidFill>
                  <a:srgbClr val="1B1B27"/>
                </a:solidFill>
                <a:latin typeface="Raleway" pitchFamily="34" charset="0"/>
                <a:ea typeface="Raleway" pitchFamily="34" charset="-122"/>
                <a:cs typeface="Raleway" pitchFamily="34" charset="-120"/>
              </a:rPr>
              <a:t>Pivot vs. Escape</a:t>
            </a:r>
            <a:endParaRPr lang="en-US" sz="3200" dirty="0"/>
          </a:p>
        </p:txBody>
      </p:sp>
      <p:pic>
        <p:nvPicPr>
          <p:cNvPr id="3" name="Image 0" descr="preencoded.png">    </p:cNvPr>
          <p:cNvPicPr>
            <a:picLocks noChangeAspect="1"/>
          </p:cNvPicPr>
          <p:nvPr/>
        </p:nvPicPr>
        <p:blipFill>
          <a:blip r:embed="rId1"/>
          <a:stretch>
            <a:fillRect/>
          </a:stretch>
        </p:blipFill>
        <p:spPr>
          <a:xfrm>
            <a:off x="691277" y="1441728"/>
            <a:ext cx="6383060" cy="6383060"/>
          </a:xfrm>
          <a:prstGeom prst="rect">
            <a:avLst/>
          </a:prstGeom>
        </p:spPr>
      </p:pic>
      <p:sp>
        <p:nvSpPr>
          <p:cNvPr id="4" name="Text 1"/>
          <p:cNvSpPr/>
          <p:nvPr/>
        </p:nvSpPr>
        <p:spPr>
          <a:xfrm>
            <a:off x="7563683" y="4017050"/>
            <a:ext cx="6383060" cy="550307"/>
          </a:xfrm>
          <a:prstGeom prst="rect">
            <a:avLst/>
          </a:prstGeom>
          <a:noFill/>
          <a:ln/>
        </p:spPr>
        <p:txBody>
          <a:bodyPr wrap="square" lIns="0" tIns="0" rIns="0" bIns="0" rtlCol="0" anchor="t"/>
          <a:lstStyle/>
          <a:p>
            <a:pPr algn="l" indent="0" marL="0">
              <a:lnSpc>
                <a:spcPts val="2150"/>
              </a:lnSpc>
              <a:buNone/>
            </a:pPr>
            <a:r>
              <a:rPr lang="en-US" sz="1550" dirty="0">
                <a:solidFill>
                  <a:srgbClr val="3C3939"/>
                </a:solidFill>
                <a:latin typeface="Roboto" pitchFamily="34" charset="0"/>
                <a:ea typeface="Roboto" pitchFamily="34" charset="-122"/>
                <a:cs typeface="Roboto" pitchFamily="34" charset="-120"/>
              </a:rPr>
              <a:t>To stay on track, you must understand the critical difference between these two responses.</a:t>
            </a:r>
            <a:endParaRPr lang="en-US" sz="1550" dirty="0"/>
          </a:p>
        </p:txBody>
      </p:sp>
      <p:sp>
        <p:nvSpPr>
          <p:cNvPr id="5" name="Text 2"/>
          <p:cNvSpPr/>
          <p:nvPr/>
        </p:nvSpPr>
        <p:spPr>
          <a:xfrm>
            <a:off x="7563683" y="4699040"/>
            <a:ext cx="6383060" cy="550307"/>
          </a:xfrm>
          <a:prstGeom prst="rect">
            <a:avLst/>
          </a:prstGeom>
          <a:noFill/>
          <a:ln/>
        </p:spPr>
        <p:txBody>
          <a:bodyPr wrap="square" lIns="0" tIns="0" rIns="0" bIns="0" rtlCol="0" anchor="t"/>
          <a:lstStyle/>
          <a:p>
            <a:pPr algn="l" indent="0" marL="0">
              <a:lnSpc>
                <a:spcPts val="2150"/>
              </a:lnSpc>
              <a:buNone/>
            </a:pPr>
            <a:r>
              <a:rPr lang="en-US" sz="1550" dirty="0">
                <a:solidFill>
                  <a:srgbClr val="3C3939"/>
                </a:solidFill>
                <a:latin typeface="Roboto" pitchFamily="34" charset="0"/>
                <a:ea typeface="Roboto" pitchFamily="34" charset="-122"/>
                <a:cs typeface="Roboto" pitchFamily="34" charset="-120"/>
              </a:rPr>
              <a:t>A </a:t>
            </a:r>
            <a:pPr algn="l" indent="0" marL="0">
              <a:lnSpc>
                <a:spcPts val="2150"/>
              </a:lnSpc>
              <a:buNone/>
            </a:pPr>
            <a:r>
              <a:rPr lang="en-US" sz="1550" b="1" dirty="0">
                <a:solidFill>
                  <a:srgbClr val="3C3939"/>
                </a:solidFill>
                <a:latin typeface="Roboto" pitchFamily="34" charset="0"/>
                <a:ea typeface="Roboto" pitchFamily="34" charset="-122"/>
                <a:cs typeface="Roboto" pitchFamily="34" charset="-120"/>
              </a:rPr>
              <a:t>pivot</a:t>
            </a:r>
            <a:pPr algn="l" indent="0" marL="0">
              <a:lnSpc>
                <a:spcPts val="2150"/>
              </a:lnSpc>
              <a:buNone/>
            </a:pPr>
            <a:r>
              <a:rPr lang="en-US" sz="1550" dirty="0">
                <a:solidFill>
                  <a:srgbClr val="3C3939"/>
                </a:solidFill>
                <a:latin typeface="Roboto" pitchFamily="34" charset="0"/>
                <a:ea typeface="Roboto" pitchFamily="34" charset="-122"/>
                <a:cs typeface="Roboto" pitchFamily="34" charset="-120"/>
              </a:rPr>
              <a:t> is evidence-informed and strategic. An </a:t>
            </a:r>
            <a:pPr algn="l" indent="0" marL="0">
              <a:lnSpc>
                <a:spcPts val="2150"/>
              </a:lnSpc>
              <a:buNone/>
            </a:pPr>
            <a:r>
              <a:rPr lang="en-US" sz="1550" b="1" dirty="0">
                <a:solidFill>
                  <a:srgbClr val="3C3939"/>
                </a:solidFill>
                <a:latin typeface="Roboto" pitchFamily="34" charset="0"/>
                <a:ea typeface="Roboto" pitchFamily="34" charset="-122"/>
                <a:cs typeface="Roboto" pitchFamily="34" charset="-120"/>
              </a:rPr>
              <a:t>escape</a:t>
            </a:r>
            <a:pPr algn="l" indent="0" marL="0">
              <a:lnSpc>
                <a:spcPts val="2150"/>
              </a:lnSpc>
              <a:buNone/>
            </a:pPr>
            <a:r>
              <a:rPr lang="en-US" sz="1550" dirty="0">
                <a:solidFill>
                  <a:srgbClr val="3C3939"/>
                </a:solidFill>
                <a:latin typeface="Roboto" pitchFamily="34" charset="0"/>
                <a:ea typeface="Roboto" pitchFamily="34" charset="-122"/>
                <a:cs typeface="Roboto" pitchFamily="34" charset="-120"/>
              </a:rPr>
              <a:t> is emotion-driven and impulsive.</a:t>
            </a:r>
            <a:endParaRPr lang="en-US" sz="15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3314700"/>
          </a:xfrm>
          <a:prstGeom prst="rect">
            <a:avLst/>
          </a:prstGeom>
        </p:spPr>
      </p:pic>
      <p:sp>
        <p:nvSpPr>
          <p:cNvPr id="3" name="Text 0"/>
          <p:cNvSpPr/>
          <p:nvPr/>
        </p:nvSpPr>
        <p:spPr>
          <a:xfrm>
            <a:off x="928092" y="4046696"/>
            <a:ext cx="9440823" cy="690563"/>
          </a:xfrm>
          <a:prstGeom prst="rect">
            <a:avLst/>
          </a:prstGeom>
          <a:noFill/>
          <a:ln/>
        </p:spPr>
        <p:txBody>
          <a:bodyPr wrap="none" lIns="0" tIns="0" rIns="0" bIns="0" rtlCol="0" anchor="t"/>
          <a:lstStyle/>
          <a:p>
            <a:pPr algn="l" indent="0" marL="0">
              <a:lnSpc>
                <a:spcPts val="5400"/>
              </a:lnSpc>
              <a:buNone/>
            </a:pPr>
            <a:r>
              <a:rPr lang="en-US" sz="4350" dirty="0">
                <a:solidFill>
                  <a:srgbClr val="1B1B27"/>
                </a:solidFill>
                <a:latin typeface="Raleway" pitchFamily="34" charset="0"/>
                <a:ea typeface="Raleway" pitchFamily="34" charset="-122"/>
                <a:cs typeface="Raleway" pitchFamily="34" charset="-120"/>
              </a:rPr>
              <a:t>Intuition Without Data Is Just Impulse</a:t>
            </a:r>
            <a:endParaRPr lang="en-US" sz="4350" dirty="0"/>
          </a:p>
        </p:txBody>
      </p:sp>
      <p:sp>
        <p:nvSpPr>
          <p:cNvPr id="4" name="Shape 1"/>
          <p:cNvSpPr/>
          <p:nvPr/>
        </p:nvSpPr>
        <p:spPr>
          <a:xfrm>
            <a:off x="928092" y="5133142"/>
            <a:ext cx="6255187" cy="2364343"/>
          </a:xfrm>
          <a:prstGeom prst="roundRect">
            <a:avLst>
              <a:gd name="adj" fmla="val 6188"/>
            </a:avLst>
          </a:prstGeom>
          <a:solidFill>
            <a:srgbClr val="FFFFFF">
              <a:alpha val="95000"/>
            </a:srgbClr>
          </a:solidFill>
          <a:ln w="30480">
            <a:solidFill>
              <a:srgbClr val="C7C7D0"/>
            </a:solidFill>
            <a:prstDash val="solid"/>
          </a:ln>
        </p:spPr>
      </p:sp>
      <p:sp>
        <p:nvSpPr>
          <p:cNvPr id="5" name="Shape 2"/>
          <p:cNvSpPr/>
          <p:nvPr/>
        </p:nvSpPr>
        <p:spPr>
          <a:xfrm>
            <a:off x="897612" y="5133142"/>
            <a:ext cx="121920" cy="2364343"/>
          </a:xfrm>
          <a:prstGeom prst="roundRect">
            <a:avLst>
              <a:gd name="adj" fmla="val 91352"/>
            </a:avLst>
          </a:prstGeom>
          <a:solidFill>
            <a:srgbClr val="1B1B27"/>
          </a:solidFill>
          <a:ln/>
        </p:spPr>
      </p:sp>
      <p:sp>
        <p:nvSpPr>
          <p:cNvPr id="6" name="Text 3"/>
          <p:cNvSpPr/>
          <p:nvPr/>
        </p:nvSpPr>
        <p:spPr>
          <a:xfrm>
            <a:off x="1315164" y="5428774"/>
            <a:ext cx="2762250" cy="345281"/>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The Disguise</a:t>
            </a:r>
            <a:endParaRPr lang="en-US" sz="2150" dirty="0"/>
          </a:p>
        </p:txBody>
      </p:sp>
      <p:sp>
        <p:nvSpPr>
          <p:cNvPr id="7" name="Text 4"/>
          <p:cNvSpPr/>
          <p:nvPr/>
        </p:nvSpPr>
        <p:spPr>
          <a:xfrm>
            <a:off x="1315164" y="5932408"/>
            <a:ext cx="5572482" cy="1269444"/>
          </a:xfrm>
          <a:prstGeom prst="rect">
            <a:avLst/>
          </a:prstGeom>
          <a:noFill/>
          <a:ln/>
        </p:spPr>
        <p:txBody>
          <a:bodyPr wrap="square" lIns="0" tIns="0" rIns="0" bIns="0" rtlCol="0" anchor="t"/>
          <a:lstStyle/>
          <a:p>
            <a:pPr algn="l" indent="0" marL="0">
              <a:lnSpc>
                <a:spcPts val="3300"/>
              </a:lnSpc>
              <a:buNone/>
            </a:pPr>
            <a:r>
              <a:rPr lang="en-US" sz="2050" dirty="0">
                <a:solidFill>
                  <a:srgbClr val="3C3939"/>
                </a:solidFill>
                <a:latin typeface="Roboto" pitchFamily="34" charset="0"/>
                <a:ea typeface="Roboto" pitchFamily="34" charset="-122"/>
                <a:cs typeface="Roboto" pitchFamily="34" charset="-120"/>
              </a:rPr>
              <a:t>Escapes often arrive disguised as "intuition," using phrases like "this doesn't feel right anymore."</a:t>
            </a:r>
            <a:endParaRPr lang="en-US" sz="2050" dirty="0"/>
          </a:p>
        </p:txBody>
      </p:sp>
      <p:sp>
        <p:nvSpPr>
          <p:cNvPr id="8" name="Shape 5"/>
          <p:cNvSpPr/>
          <p:nvPr/>
        </p:nvSpPr>
        <p:spPr>
          <a:xfrm>
            <a:off x="7447121" y="5133142"/>
            <a:ext cx="6255187" cy="2364343"/>
          </a:xfrm>
          <a:prstGeom prst="roundRect">
            <a:avLst>
              <a:gd name="adj" fmla="val 6188"/>
            </a:avLst>
          </a:prstGeom>
          <a:solidFill>
            <a:srgbClr val="FFFFFF">
              <a:alpha val="95000"/>
            </a:srgbClr>
          </a:solidFill>
          <a:ln w="30480">
            <a:solidFill>
              <a:srgbClr val="C7C7D0"/>
            </a:solidFill>
            <a:prstDash val="solid"/>
          </a:ln>
        </p:spPr>
      </p:sp>
      <p:sp>
        <p:nvSpPr>
          <p:cNvPr id="9" name="Shape 6"/>
          <p:cNvSpPr/>
          <p:nvPr/>
        </p:nvSpPr>
        <p:spPr>
          <a:xfrm>
            <a:off x="7416641" y="5133142"/>
            <a:ext cx="121920" cy="2364343"/>
          </a:xfrm>
          <a:prstGeom prst="roundRect">
            <a:avLst>
              <a:gd name="adj" fmla="val 91352"/>
            </a:avLst>
          </a:prstGeom>
          <a:solidFill>
            <a:srgbClr val="1B1B27"/>
          </a:solidFill>
          <a:ln/>
        </p:spPr>
      </p:sp>
      <p:sp>
        <p:nvSpPr>
          <p:cNvPr id="10" name="Text 7"/>
          <p:cNvSpPr/>
          <p:nvPr/>
        </p:nvSpPr>
        <p:spPr>
          <a:xfrm>
            <a:off x="7834193" y="5428774"/>
            <a:ext cx="2762250" cy="345281"/>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The Reality</a:t>
            </a:r>
            <a:endParaRPr lang="en-US" sz="2150" dirty="0"/>
          </a:p>
        </p:txBody>
      </p:sp>
      <p:sp>
        <p:nvSpPr>
          <p:cNvPr id="11" name="Text 8"/>
          <p:cNvSpPr/>
          <p:nvPr/>
        </p:nvSpPr>
        <p:spPr>
          <a:xfrm>
            <a:off x="7834193" y="5932408"/>
            <a:ext cx="5572482" cy="1269444"/>
          </a:xfrm>
          <a:prstGeom prst="rect">
            <a:avLst/>
          </a:prstGeom>
          <a:noFill/>
          <a:ln/>
        </p:spPr>
        <p:txBody>
          <a:bodyPr wrap="square" lIns="0" tIns="0" rIns="0" bIns="0" rtlCol="0" anchor="t"/>
          <a:lstStyle/>
          <a:p>
            <a:pPr algn="l" indent="0" marL="0">
              <a:lnSpc>
                <a:spcPts val="3300"/>
              </a:lnSpc>
              <a:buNone/>
            </a:pPr>
            <a:r>
              <a:rPr lang="en-US" sz="2050" dirty="0">
                <a:solidFill>
                  <a:srgbClr val="3C3939"/>
                </a:solidFill>
                <a:latin typeface="Roboto" pitchFamily="34" charset="0"/>
                <a:ea typeface="Roboto" pitchFamily="34" charset="-122"/>
                <a:cs typeface="Roboto" pitchFamily="34" charset="-120"/>
              </a:rPr>
              <a:t>Your board should protect you from emotional impulses by anchoring your choices in facts, not feelings.</a:t>
            </a:r>
            <a:endParaRPr lang="en-US" sz="20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Shape 0"/>
          <p:cNvSpPr/>
          <p:nvPr/>
        </p:nvSpPr>
        <p:spPr>
          <a:xfrm>
            <a:off x="932378" y="2112883"/>
            <a:ext cx="2413397" cy="500777"/>
          </a:xfrm>
          <a:prstGeom prst="roundRect">
            <a:avLst>
              <a:gd name="adj" fmla="val 17875"/>
            </a:avLst>
          </a:prstGeom>
          <a:solidFill>
            <a:srgbClr val="E1E1EA"/>
          </a:solidFill>
          <a:ln/>
        </p:spPr>
      </p:sp>
      <p:pic>
        <p:nvPicPr>
          <p:cNvPr id="3" name="Image 0" descr="preencoded.png">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2160" y="2256711"/>
            <a:ext cx="213122" cy="213122"/>
          </a:xfrm>
          <a:prstGeom prst="rect">
            <a:avLst/>
          </a:prstGeom>
        </p:spPr>
      </p:pic>
      <p:sp>
        <p:nvSpPr>
          <p:cNvPr id="4" name="Text 1"/>
          <p:cNvSpPr/>
          <p:nvPr/>
        </p:nvSpPr>
        <p:spPr>
          <a:xfrm>
            <a:off x="1411843" y="2192774"/>
            <a:ext cx="1774150" cy="340995"/>
          </a:xfrm>
          <a:prstGeom prst="rect">
            <a:avLst/>
          </a:prstGeom>
          <a:noFill/>
          <a:ln/>
        </p:spPr>
        <p:txBody>
          <a:bodyPr wrap="none" lIns="0" tIns="0" rIns="0" bIns="0" rtlCol="0" anchor="t"/>
          <a:lstStyle/>
          <a:p>
            <a:pPr algn="l" indent="0" marL="0">
              <a:lnSpc>
                <a:spcPts val="2650"/>
              </a:lnSpc>
              <a:buNone/>
            </a:pPr>
            <a:r>
              <a:rPr lang="en-US" sz="1650" dirty="0">
                <a:solidFill>
                  <a:srgbClr val="3C3939"/>
                </a:solidFill>
                <a:latin typeface="Roboto" pitchFamily="34" charset="0"/>
                <a:ea typeface="Roboto" pitchFamily="34" charset="-122"/>
                <a:cs typeface="Roboto" pitchFamily="34" charset="-120"/>
              </a:rPr>
              <a:t>WHEN TO ADJUST</a:t>
            </a:r>
            <a:endParaRPr lang="en-US" sz="1650" dirty="0"/>
          </a:p>
        </p:txBody>
      </p:sp>
      <p:sp>
        <p:nvSpPr>
          <p:cNvPr id="5" name="Text 2"/>
          <p:cNvSpPr/>
          <p:nvPr/>
        </p:nvSpPr>
        <p:spPr>
          <a:xfrm>
            <a:off x="932378" y="2720221"/>
            <a:ext cx="8344257"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Valid Reasons to Change Course</a:t>
            </a:r>
            <a:endParaRPr lang="en-US" sz="4350" dirty="0"/>
          </a:p>
        </p:txBody>
      </p:sp>
      <p:sp>
        <p:nvSpPr>
          <p:cNvPr id="6" name="Shape 3"/>
          <p:cNvSpPr/>
          <p:nvPr/>
        </p:nvSpPr>
        <p:spPr>
          <a:xfrm>
            <a:off x="932378" y="3813572"/>
            <a:ext cx="599361" cy="599361"/>
          </a:xfrm>
          <a:prstGeom prst="roundRect">
            <a:avLst>
              <a:gd name="adj" fmla="val 18669"/>
            </a:avLst>
          </a:prstGeom>
          <a:solidFill>
            <a:srgbClr val="E1E1EA"/>
          </a:solidFill>
          <a:ln w="15240">
            <a:solidFill>
              <a:srgbClr val="C7C7D0"/>
            </a:solidFill>
            <a:prstDash val="solid"/>
          </a:ln>
        </p:spPr>
      </p:sp>
      <p:sp>
        <p:nvSpPr>
          <p:cNvPr id="7" name="Text 4"/>
          <p:cNvSpPr/>
          <p:nvPr/>
        </p:nvSpPr>
        <p:spPr>
          <a:xfrm>
            <a:off x="1798082" y="3905131"/>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Diminishing Returns</a:t>
            </a:r>
            <a:endParaRPr lang="en-US" sz="2150" dirty="0"/>
          </a:p>
        </p:txBody>
      </p:sp>
      <p:sp>
        <p:nvSpPr>
          <p:cNvPr id="8" name="Text 5"/>
          <p:cNvSpPr/>
          <p:nvPr/>
        </p:nvSpPr>
        <p:spPr>
          <a:xfrm>
            <a:off x="1798082" y="4411742"/>
            <a:ext cx="3167539" cy="1704975"/>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Evidence shows your current actions are producing less and less impact.</a:t>
            </a:r>
            <a:endParaRPr lang="en-US" sz="2050" dirty="0"/>
          </a:p>
        </p:txBody>
      </p:sp>
      <p:sp>
        <p:nvSpPr>
          <p:cNvPr id="9" name="Shape 6"/>
          <p:cNvSpPr/>
          <p:nvPr/>
        </p:nvSpPr>
        <p:spPr>
          <a:xfrm>
            <a:off x="5298519" y="3813572"/>
            <a:ext cx="599361" cy="599361"/>
          </a:xfrm>
          <a:prstGeom prst="roundRect">
            <a:avLst>
              <a:gd name="adj" fmla="val 18669"/>
            </a:avLst>
          </a:prstGeom>
          <a:solidFill>
            <a:srgbClr val="E1E1EA"/>
          </a:solidFill>
          <a:ln w="15240">
            <a:solidFill>
              <a:srgbClr val="C7C7D0"/>
            </a:solidFill>
            <a:prstDash val="solid"/>
          </a:ln>
        </p:spPr>
      </p:sp>
      <p:sp>
        <p:nvSpPr>
          <p:cNvPr id="10" name="Text 7"/>
          <p:cNvSpPr/>
          <p:nvPr/>
        </p:nvSpPr>
        <p:spPr>
          <a:xfrm>
            <a:off x="6164223" y="3905131"/>
            <a:ext cx="2775109"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Changed Constraints</a:t>
            </a:r>
            <a:endParaRPr lang="en-US" sz="2150" dirty="0"/>
          </a:p>
        </p:txBody>
      </p:sp>
      <p:sp>
        <p:nvSpPr>
          <p:cNvPr id="11" name="Text 8"/>
          <p:cNvSpPr/>
          <p:nvPr/>
        </p:nvSpPr>
        <p:spPr>
          <a:xfrm>
            <a:off x="6164223" y="4411742"/>
            <a:ext cx="3167539" cy="1278731"/>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Your circumstances have genuinely shifted in meaningful ways.</a:t>
            </a:r>
            <a:endParaRPr lang="en-US" sz="2050" dirty="0"/>
          </a:p>
        </p:txBody>
      </p:sp>
      <p:sp>
        <p:nvSpPr>
          <p:cNvPr id="12" name="Shape 9"/>
          <p:cNvSpPr/>
          <p:nvPr/>
        </p:nvSpPr>
        <p:spPr>
          <a:xfrm>
            <a:off x="9664660" y="3813572"/>
            <a:ext cx="599361" cy="599361"/>
          </a:xfrm>
          <a:prstGeom prst="roundRect">
            <a:avLst>
              <a:gd name="adj" fmla="val 18669"/>
            </a:avLst>
          </a:prstGeom>
          <a:solidFill>
            <a:srgbClr val="E1E1EA"/>
          </a:solidFill>
          <a:ln w="15240">
            <a:solidFill>
              <a:srgbClr val="C7C7D0"/>
            </a:solidFill>
            <a:prstDash val="solid"/>
          </a:ln>
        </p:spPr>
      </p:sp>
      <p:sp>
        <p:nvSpPr>
          <p:cNvPr id="13" name="Text 10"/>
          <p:cNvSpPr/>
          <p:nvPr/>
        </p:nvSpPr>
        <p:spPr>
          <a:xfrm>
            <a:off x="10530364" y="3905131"/>
            <a:ext cx="2779157" cy="346829"/>
          </a:xfrm>
          <a:prstGeom prst="rect">
            <a:avLst/>
          </a:prstGeom>
          <a:noFill/>
          <a:ln/>
        </p:spPr>
        <p:txBody>
          <a:bodyPr wrap="none" lIns="0" tIns="0" rIns="0" bIns="0" rtlCol="0" anchor="t"/>
          <a:lstStyle/>
          <a:p>
            <a:pPr algn="l" indent="0" marL="0">
              <a:lnSpc>
                <a:spcPts val="2700"/>
              </a:lnSpc>
              <a:buNone/>
            </a:pPr>
            <a:r>
              <a:rPr lang="en-US" sz="2150" dirty="0">
                <a:solidFill>
                  <a:srgbClr val="3C3939"/>
                </a:solidFill>
                <a:latin typeface="Raleway" pitchFamily="34" charset="0"/>
                <a:ea typeface="Raleway" pitchFamily="34" charset="-122"/>
                <a:cs typeface="Raleway" pitchFamily="34" charset="-120"/>
              </a:rPr>
              <a:t>Better Leverage Point</a:t>
            </a:r>
            <a:endParaRPr lang="en-US" sz="2150" dirty="0"/>
          </a:p>
        </p:txBody>
      </p:sp>
      <p:sp>
        <p:nvSpPr>
          <p:cNvPr id="14" name="Text 11"/>
          <p:cNvSpPr/>
          <p:nvPr/>
        </p:nvSpPr>
        <p:spPr>
          <a:xfrm>
            <a:off x="10530364" y="4411742"/>
            <a:ext cx="3167658" cy="1278731"/>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A more effective method becomes clear through data and testing.</a:t>
            </a:r>
            <a:endParaRPr lang="en-US" sz="20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Shape 0"/>
          <p:cNvSpPr/>
          <p:nvPr/>
        </p:nvSpPr>
        <p:spPr>
          <a:xfrm>
            <a:off x="932378" y="957620"/>
            <a:ext cx="2050613" cy="450533"/>
          </a:xfrm>
          <a:prstGeom prst="roundRect">
            <a:avLst>
              <a:gd name="adj" fmla="val 17882"/>
            </a:avLst>
          </a:prstGeom>
          <a:noFill/>
          <a:ln w="7620">
            <a:solidFill>
              <a:srgbClr val="1B1B27"/>
            </a:solidFill>
            <a:prstDash val="solid"/>
          </a:ln>
        </p:spPr>
      </p:sp>
      <p:pic>
        <p:nvPicPr>
          <p:cNvPr id="3" name="Image 0" descr="preencoded.png">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83826" y="1086922"/>
            <a:ext cx="191810" cy="191810"/>
          </a:xfrm>
          <a:prstGeom prst="rect">
            <a:avLst/>
          </a:prstGeom>
        </p:spPr>
      </p:pic>
      <p:sp>
        <p:nvSpPr>
          <p:cNvPr id="4" name="Text 1"/>
          <p:cNvSpPr/>
          <p:nvPr/>
        </p:nvSpPr>
        <p:spPr>
          <a:xfrm>
            <a:off x="1371481" y="1037153"/>
            <a:ext cx="1460063" cy="291465"/>
          </a:xfrm>
          <a:prstGeom prst="rect">
            <a:avLst/>
          </a:prstGeom>
          <a:noFill/>
          <a:ln/>
        </p:spPr>
        <p:txBody>
          <a:bodyPr wrap="none" lIns="0" tIns="0" rIns="0" bIns="0" rtlCol="0" anchor="t"/>
          <a:lstStyle/>
          <a:p>
            <a:pPr algn="l" indent="0" marL="0">
              <a:lnSpc>
                <a:spcPts val="2250"/>
              </a:lnSpc>
              <a:buNone/>
            </a:pPr>
            <a:r>
              <a:rPr lang="en-US" sz="1500" dirty="0">
                <a:solidFill>
                  <a:srgbClr val="1B1B27"/>
                </a:solidFill>
                <a:latin typeface="Roboto" pitchFamily="34" charset="0"/>
                <a:ea typeface="Roboto" pitchFamily="34" charset="-122"/>
                <a:cs typeface="Roboto" pitchFamily="34" charset="-120"/>
              </a:rPr>
              <a:t>WARNING SIGNS</a:t>
            </a:r>
            <a:endParaRPr lang="en-US" sz="1500" dirty="0"/>
          </a:p>
        </p:txBody>
      </p:sp>
      <p:sp>
        <p:nvSpPr>
          <p:cNvPr id="5" name="Text 2"/>
          <p:cNvSpPr/>
          <p:nvPr/>
        </p:nvSpPr>
        <p:spPr>
          <a:xfrm>
            <a:off x="932378" y="1494353"/>
            <a:ext cx="6016109" cy="624245"/>
          </a:xfrm>
          <a:prstGeom prst="rect">
            <a:avLst/>
          </a:prstGeom>
          <a:noFill/>
          <a:ln/>
        </p:spPr>
        <p:txBody>
          <a:bodyPr wrap="none" lIns="0" tIns="0" rIns="0" bIns="0" rtlCol="0" anchor="t"/>
          <a:lstStyle/>
          <a:p>
            <a:pPr algn="l" indent="0" marL="0">
              <a:lnSpc>
                <a:spcPts val="4900"/>
              </a:lnSpc>
              <a:buNone/>
            </a:pPr>
            <a:r>
              <a:rPr lang="en-US" sz="3900" dirty="0">
                <a:solidFill>
                  <a:srgbClr val="1B1B27"/>
                </a:solidFill>
                <a:latin typeface="Raleway" pitchFamily="34" charset="0"/>
                <a:ea typeface="Raleway" pitchFamily="34" charset="-122"/>
                <a:cs typeface="Raleway" pitchFamily="34" charset="-120"/>
              </a:rPr>
              <a:t>Never Adjust Because Of...</a:t>
            </a:r>
            <a:endParaRPr lang="en-US" sz="3900" dirty="0"/>
          </a:p>
        </p:txBody>
      </p:sp>
      <p:pic>
        <p:nvPicPr>
          <p:cNvPr id="6" name="Image 1" descr="preencoded.png">    </p:cNvPr>
          <p:cNvPicPr>
            <a:picLocks noChangeAspect="1"/>
          </p:cNvPicPr>
          <p:nvPr/>
        </p:nvPicPr>
        <p:blipFill>
          <a:blip r:embed="rId3"/>
          <a:stretch>
            <a:fillRect/>
          </a:stretch>
        </p:blipFill>
        <p:spPr>
          <a:xfrm>
            <a:off x="1337072" y="2793325"/>
            <a:ext cx="7283529" cy="4127302"/>
          </a:xfrm>
          <a:prstGeom prst="rect">
            <a:avLst/>
          </a:prstGeom>
        </p:spPr>
      </p:pic>
      <p:pic>
        <p:nvPicPr>
          <p:cNvPr id="7" name="Image 2" descr="preencoded.png">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707642" y="2696825"/>
            <a:ext cx="359569" cy="359569"/>
          </a:xfrm>
          <a:prstGeom prst="rect">
            <a:avLst/>
          </a:prstGeom>
        </p:spPr>
      </p:pic>
      <p:sp>
        <p:nvSpPr>
          <p:cNvPr id="8" name="Text 3"/>
          <p:cNvSpPr/>
          <p:nvPr/>
        </p:nvSpPr>
        <p:spPr>
          <a:xfrm>
            <a:off x="10396895" y="2684859"/>
            <a:ext cx="3308628" cy="728901"/>
          </a:xfrm>
          <a:prstGeom prst="rect">
            <a:avLst/>
          </a:prstGeom>
          <a:noFill/>
          <a:ln/>
        </p:spPr>
        <p:txBody>
          <a:bodyPr wrap="square" lIns="0" tIns="0" rIns="0" bIns="0" rtlCol="0" anchor="t"/>
          <a:lstStyle/>
          <a:p>
            <a:pPr algn="l" indent="0" marL="0">
              <a:lnSpc>
                <a:spcPts val="2850"/>
              </a:lnSpc>
              <a:buNone/>
            </a:pPr>
            <a:r>
              <a:rPr lang="en-US" sz="1850" dirty="0">
                <a:solidFill>
                  <a:srgbClr val="3C3939"/>
                </a:solidFill>
                <a:latin typeface="Roboto" pitchFamily="34" charset="0"/>
                <a:ea typeface="Roboto" pitchFamily="34" charset="-122"/>
                <a:cs typeface="Roboto" pitchFamily="34" charset="-120"/>
              </a:rPr>
              <a:t>Your motivation has dipped temporarily</a:t>
            </a:r>
            <a:endParaRPr lang="en-US" sz="1850" dirty="0"/>
          </a:p>
        </p:txBody>
      </p:sp>
      <p:pic>
        <p:nvPicPr>
          <p:cNvPr id="9" name="Image 3" descr="preencoded.png">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707642" y="3859590"/>
            <a:ext cx="359569" cy="359569"/>
          </a:xfrm>
          <a:prstGeom prst="rect">
            <a:avLst/>
          </a:prstGeom>
        </p:spPr>
      </p:pic>
      <p:sp>
        <p:nvSpPr>
          <p:cNvPr id="10" name="Text 4"/>
          <p:cNvSpPr/>
          <p:nvPr/>
        </p:nvSpPr>
        <p:spPr>
          <a:xfrm>
            <a:off x="10396895" y="3847624"/>
            <a:ext cx="3308628" cy="728901"/>
          </a:xfrm>
          <a:prstGeom prst="rect">
            <a:avLst/>
          </a:prstGeom>
          <a:noFill/>
          <a:ln/>
        </p:spPr>
        <p:txBody>
          <a:bodyPr wrap="square" lIns="0" tIns="0" rIns="0" bIns="0" rtlCol="0" anchor="t"/>
          <a:lstStyle/>
          <a:p>
            <a:pPr algn="l" indent="0" marL="0">
              <a:lnSpc>
                <a:spcPts val="2850"/>
              </a:lnSpc>
              <a:buNone/>
            </a:pPr>
            <a:r>
              <a:rPr lang="en-US" sz="1850" dirty="0">
                <a:solidFill>
                  <a:srgbClr val="3C3939"/>
                </a:solidFill>
                <a:latin typeface="Roboto" pitchFamily="34" charset="0"/>
                <a:ea typeface="Roboto" pitchFamily="34" charset="-122"/>
                <a:cs typeface="Roboto" pitchFamily="34" charset="-120"/>
              </a:rPr>
              <a:t>You're feeling bored with the process</a:t>
            </a:r>
            <a:endParaRPr lang="en-US" sz="1850" dirty="0"/>
          </a:p>
        </p:txBody>
      </p:sp>
      <p:pic>
        <p:nvPicPr>
          <p:cNvPr id="11" name="Image 4" descr="preencoded.png">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707642" y="5022354"/>
            <a:ext cx="359569" cy="359569"/>
          </a:xfrm>
          <a:prstGeom prst="rect">
            <a:avLst/>
          </a:prstGeom>
        </p:spPr>
      </p:pic>
      <p:sp>
        <p:nvSpPr>
          <p:cNvPr id="12" name="Text 5"/>
          <p:cNvSpPr/>
          <p:nvPr/>
        </p:nvSpPr>
        <p:spPr>
          <a:xfrm>
            <a:off x="10396895" y="5010388"/>
            <a:ext cx="3308628" cy="728901"/>
          </a:xfrm>
          <a:prstGeom prst="rect">
            <a:avLst/>
          </a:prstGeom>
          <a:noFill/>
          <a:ln/>
        </p:spPr>
        <p:txBody>
          <a:bodyPr wrap="square" lIns="0" tIns="0" rIns="0" bIns="0" rtlCol="0" anchor="t"/>
          <a:lstStyle/>
          <a:p>
            <a:pPr algn="l" indent="0" marL="0">
              <a:lnSpc>
                <a:spcPts val="2850"/>
              </a:lnSpc>
              <a:buNone/>
            </a:pPr>
            <a:r>
              <a:rPr lang="en-US" sz="1850" dirty="0">
                <a:solidFill>
                  <a:srgbClr val="3C3939"/>
                </a:solidFill>
                <a:latin typeface="Roboto" pitchFamily="34" charset="0"/>
                <a:ea typeface="Roboto" pitchFamily="34" charset="-122"/>
                <a:cs typeface="Roboto" pitchFamily="34" charset="-120"/>
              </a:rPr>
              <a:t>Someone else's path looks more exciting</a:t>
            </a:r>
            <a:endParaRPr lang="en-US" sz="1850" dirty="0"/>
          </a:p>
        </p:txBody>
      </p:sp>
      <p:sp>
        <p:nvSpPr>
          <p:cNvPr id="13" name="Text 6"/>
          <p:cNvSpPr/>
          <p:nvPr/>
        </p:nvSpPr>
        <p:spPr>
          <a:xfrm>
            <a:off x="9617750" y="5984319"/>
            <a:ext cx="4087773" cy="1093351"/>
          </a:xfrm>
          <a:prstGeom prst="rect">
            <a:avLst/>
          </a:prstGeom>
          <a:noFill/>
          <a:ln/>
        </p:spPr>
        <p:txBody>
          <a:bodyPr wrap="square" lIns="0" tIns="0" rIns="0" bIns="0" rtlCol="0" anchor="t"/>
          <a:lstStyle/>
          <a:p>
            <a:pPr algn="l" indent="0" marL="0">
              <a:lnSpc>
                <a:spcPts val="2850"/>
              </a:lnSpc>
              <a:buNone/>
            </a:pPr>
            <a:r>
              <a:rPr lang="en-US" sz="1850" dirty="0">
                <a:solidFill>
                  <a:srgbClr val="3C3939"/>
                </a:solidFill>
                <a:latin typeface="Roboto" pitchFamily="34" charset="0"/>
                <a:ea typeface="Roboto" pitchFamily="34" charset="-122"/>
                <a:cs typeface="Roboto" pitchFamily="34" charset="-120"/>
              </a:rPr>
              <a:t>Results are often not dramatic in the beginning—but that isn't a reason to stop.</a:t>
            </a:r>
            <a:endParaRPr lang="en-US" sz="18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418778" y="1839516"/>
            <a:ext cx="7279243" cy="2872145"/>
          </a:xfrm>
          <a:prstGeom prst="rect">
            <a:avLst/>
          </a:prstGeom>
          <a:noFill/>
          <a:ln/>
        </p:spPr>
        <p:txBody>
          <a:bodyPr wrap="square" lIns="0" tIns="0" rIns="0" bIns="0" rtlCol="0" anchor="t"/>
          <a:lstStyle/>
          <a:p>
            <a:pPr algn="l" indent="0" marL="0">
              <a:lnSpc>
                <a:spcPts val="7500"/>
              </a:lnSpc>
              <a:buNone/>
            </a:pPr>
            <a:r>
              <a:rPr lang="en-US" sz="6000" dirty="0">
                <a:solidFill>
                  <a:srgbClr val="1B1B27"/>
                </a:solidFill>
                <a:latin typeface="Raleway" pitchFamily="34" charset="0"/>
                <a:ea typeface="Raleway" pitchFamily="34" charset="-122"/>
                <a:cs typeface="Raleway" pitchFamily="34" charset="-120"/>
              </a:rPr>
              <a:t>Outcomes Deserve Patience, Actions Deserve Flexibility</a:t>
            </a:r>
            <a:endParaRPr lang="en-US" sz="6000" dirty="0"/>
          </a:p>
        </p:txBody>
      </p:sp>
      <p:sp>
        <p:nvSpPr>
          <p:cNvPr id="4" name="Text 1"/>
          <p:cNvSpPr/>
          <p:nvPr/>
        </p:nvSpPr>
        <p:spPr>
          <a:xfrm>
            <a:off x="6418778" y="5111234"/>
            <a:ext cx="7279243" cy="1278731"/>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The outcome is your direction; the actions are your method. When things aren't working, adjust the "how" before you ever question the "why."</a:t>
            </a:r>
            <a:endParaRPr lang="en-US" sz="20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p:nvPr/>
        </p:nvSpPr>
        <p:spPr>
          <a:xfrm>
            <a:off x="932378" y="981908"/>
            <a:ext cx="9795986" cy="693777"/>
          </a:xfrm>
          <a:prstGeom prst="rect">
            <a:avLst/>
          </a:prstGeom>
          <a:noFill/>
          <a:ln/>
        </p:spPr>
        <p:txBody>
          <a:bodyPr wrap="none" lIns="0" tIns="0" rIns="0" bIns="0" rtlCol="0" anchor="t"/>
          <a:lstStyle/>
          <a:p>
            <a:pPr algn="l" indent="0" marL="0">
              <a:lnSpc>
                <a:spcPts val="5450"/>
              </a:lnSpc>
              <a:buNone/>
            </a:pPr>
            <a:r>
              <a:rPr lang="en-US" sz="4350" dirty="0">
                <a:solidFill>
                  <a:srgbClr val="1B1B27"/>
                </a:solidFill>
                <a:latin typeface="Raleway" pitchFamily="34" charset="0"/>
                <a:ea typeface="Raleway" pitchFamily="34" charset="-122"/>
                <a:cs typeface="Raleway" pitchFamily="34" charset="-120"/>
              </a:rPr>
              <a:t>Treat Feedback as Neutral Information</a:t>
            </a:r>
            <a:endParaRPr lang="en-US" sz="4350" dirty="0"/>
          </a:p>
        </p:txBody>
      </p:sp>
      <p:sp>
        <p:nvSpPr>
          <p:cNvPr id="3" name="Text 1"/>
          <p:cNvSpPr/>
          <p:nvPr/>
        </p:nvSpPr>
        <p:spPr>
          <a:xfrm>
            <a:off x="932378" y="2909649"/>
            <a:ext cx="2934295" cy="346829"/>
          </a:xfrm>
          <a:prstGeom prst="rect">
            <a:avLst/>
          </a:prstGeom>
          <a:noFill/>
          <a:ln/>
        </p:spPr>
        <p:txBody>
          <a:bodyPr wrap="none" lIns="0" tIns="0" rIns="0" bIns="0" rtlCol="0" anchor="t"/>
          <a:lstStyle/>
          <a:p>
            <a:pPr algn="l" indent="0" marL="0">
              <a:lnSpc>
                <a:spcPts val="2700"/>
              </a:lnSpc>
              <a:buNone/>
            </a:pPr>
            <a:r>
              <a:rPr lang="en-US" sz="2150" dirty="0">
                <a:solidFill>
                  <a:srgbClr val="1B1B27"/>
                </a:solidFill>
                <a:latin typeface="Raleway" pitchFamily="34" charset="0"/>
                <a:ea typeface="Raleway" pitchFamily="34" charset="-122"/>
                <a:cs typeface="Raleway" pitchFamily="34" charset="-120"/>
              </a:rPr>
              <a:t>Respond with Curiosity</a:t>
            </a:r>
            <a:endParaRPr lang="en-US" sz="2150" dirty="0"/>
          </a:p>
        </p:txBody>
      </p:sp>
      <p:sp>
        <p:nvSpPr>
          <p:cNvPr id="4" name="Text 2"/>
          <p:cNvSpPr/>
          <p:nvPr/>
        </p:nvSpPr>
        <p:spPr>
          <a:xfrm>
            <a:off x="932378" y="3522821"/>
            <a:ext cx="4045506" cy="1278731"/>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If progress is limited, respond with curiosity rather than self-judgment.</a:t>
            </a:r>
            <a:endParaRPr lang="en-US" sz="2050" dirty="0"/>
          </a:p>
        </p:txBody>
      </p:sp>
      <p:sp>
        <p:nvSpPr>
          <p:cNvPr id="5" name="Text 3"/>
          <p:cNvSpPr/>
          <p:nvPr/>
        </p:nvSpPr>
        <p:spPr>
          <a:xfrm>
            <a:off x="1331952" y="5101233"/>
            <a:ext cx="3645932" cy="1278731"/>
          </a:xfrm>
          <a:prstGeom prst="rect">
            <a:avLst/>
          </a:prstGeom>
          <a:noFill/>
          <a:ln/>
        </p:spPr>
        <p:txBody>
          <a:bodyPr wrap="square" lIns="0" tIns="0" rIns="0" bIns="0" rtlCol="0" anchor="t"/>
          <a:lstStyle/>
          <a:p>
            <a:pPr algn="l" indent="0" marL="0">
              <a:lnSpc>
                <a:spcPts val="3350"/>
              </a:lnSpc>
              <a:buNone/>
            </a:pPr>
            <a:r>
              <a:rPr lang="en-US" sz="2050" dirty="0">
                <a:solidFill>
                  <a:srgbClr val="3C3939"/>
                </a:solidFill>
                <a:latin typeface="Roboto" pitchFamily="34" charset="0"/>
                <a:ea typeface="Roboto" pitchFamily="34" charset="-122"/>
                <a:cs typeface="Roboto" pitchFamily="34" charset="-120"/>
              </a:rPr>
              <a:t>"What variable can be changed? What hasn't been tried consistently yet?"</a:t>
            </a:r>
            <a:endParaRPr lang="en-US" sz="2050" dirty="0"/>
          </a:p>
        </p:txBody>
      </p:sp>
      <p:sp>
        <p:nvSpPr>
          <p:cNvPr id="6" name="Shape 4"/>
          <p:cNvSpPr/>
          <p:nvPr/>
        </p:nvSpPr>
        <p:spPr>
          <a:xfrm>
            <a:off x="932378" y="5101233"/>
            <a:ext cx="30480" cy="1278731"/>
          </a:xfrm>
          <a:prstGeom prst="rect">
            <a:avLst/>
          </a:prstGeom>
          <a:solidFill>
            <a:srgbClr val="1B1B27"/>
          </a:solidFill>
          <a:ln/>
        </p:spPr>
      </p:sp>
      <p:pic>
        <p:nvPicPr>
          <p:cNvPr id="7" name="Image 0" descr="preencoded.png">    </p:cNvPr>
          <p:cNvPicPr>
            <a:picLocks noChangeAspect="1"/>
          </p:cNvPicPr>
          <p:nvPr/>
        </p:nvPicPr>
        <p:blipFill>
          <a:blip r:embed="rId1"/>
          <a:stretch>
            <a:fillRect/>
          </a:stretch>
        </p:blipFill>
        <p:spPr>
          <a:xfrm>
            <a:off x="5635347" y="2374940"/>
            <a:ext cx="8070175" cy="4573072"/>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16</Slides>
  <Notes>16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
  <cp:revision>1</cp:revision>
  <dcterms:created xsi:type="dcterms:W3CDTF">2026-02-05T16:38:01Z</dcterms:created>
  <dcterms:modified xsi:type="dcterms:W3CDTF">2026-02-05T16:38:01Z</dcterms:modified>
</cp:coreProperties>
</file>