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4630400" cy="8229600"/>
  <p:notesSz cx="8229600" cy="14630400"/>
  <p:embeddedFontLst>
    <p:embeddedFont>
      <p:font typeface="Raleway"/>
      <p:regular r:id="rId22"/>
    </p:embeddedFont>
    <p:embeddedFont>
      <p:font typeface="Raleway"/>
      <p:regular r:id="rId23"/>
    </p:embeddedFont>
    <p:embeddedFont>
      <p:font typeface="Raleway"/>
      <p:regular r:id="rId24"/>
    </p:embeddedFont>
    <p:embeddedFont>
      <p:font typeface="Raleway"/>
      <p:regular r:id="rId25"/>
    </p:embeddedFont>
    <p:embeddedFont>
      <p:font typeface="Roboto"/>
      <p:regular r:id="rId26"/>
    </p:embeddedFont>
    <p:embeddedFont>
      <p:font typeface="Roboto"/>
      <p:regular r:id="rId27"/>
    </p:embeddedFont>
    <p:embeddedFont>
      <p:font typeface="Roboto"/>
      <p:regular r:id="rId28"/>
    </p:embeddedFont>
    <p:embeddedFont>
      <p:font typeface="Roboto"/>
      <p:regular r:id="rId29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22" Type="http://schemas.openxmlformats.org/officeDocument/2006/relationships/font" Target="fonts/font1.fntdata"/><Relationship Id="rId23" Type="http://schemas.openxmlformats.org/officeDocument/2006/relationships/font" Target="fonts/font2.fntdata"/><Relationship Id="rId24" Type="http://schemas.openxmlformats.org/officeDocument/2006/relationships/font" Target="fonts/font3.fntdata"/><Relationship Id="rId25" Type="http://schemas.openxmlformats.org/officeDocument/2006/relationships/font" Target="fonts/font4.fntdata"/><Relationship Id="rId26" Type="http://schemas.openxmlformats.org/officeDocument/2006/relationships/font" Target="fonts/font5.fntdata"/><Relationship Id="rId27" Type="http://schemas.openxmlformats.org/officeDocument/2006/relationships/font" Target="fonts/font6.fntdata"/><Relationship Id="rId28" Type="http://schemas.openxmlformats.org/officeDocument/2006/relationships/font" Target="fonts/font7.fntdata"/><Relationship Id="rId29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image" Target="../media/image-10-3.png"/><Relationship Id="rId4" Type="http://schemas.openxmlformats.org/officeDocument/2006/relationships/image" Target="../media/image-10-4.svg"/><Relationship Id="rId5" Type="http://schemas.openxmlformats.org/officeDocument/2006/relationships/image" Target="../media/image-10-5.png"/><Relationship Id="rId6" Type="http://schemas.openxmlformats.org/officeDocument/2006/relationships/image" Target="../media/image-10-6.svg"/><Relationship Id="rId7" Type="http://schemas.openxmlformats.org/officeDocument/2006/relationships/slideLayout" Target="../slideLayouts/slideLayout11.xml"/><Relationship Id="rId8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slideLayout" Target="../slideLayouts/slideLayout14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5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6.xml"/><Relationship Id="rId3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svg"/><Relationship Id="rId4" Type="http://schemas.openxmlformats.org/officeDocument/2006/relationships/image" Target="../media/image-9-4.png"/><Relationship Id="rId5" Type="http://schemas.openxmlformats.org/officeDocument/2006/relationships/image" Target="../media/image-9-5.svg"/><Relationship Id="rId6" Type="http://schemas.openxmlformats.org/officeDocument/2006/relationships/image" Target="../media/image-9-6.png"/><Relationship Id="rId7" Type="http://schemas.openxmlformats.org/officeDocument/2006/relationships/image" Target="../media/image-9-7.svg"/><Relationship Id="rId8" Type="http://schemas.openxmlformats.org/officeDocument/2006/relationships/slideLayout" Target="../slideLayouts/slideLayout10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2368748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Living in Manifestation Mode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4155877"/>
            <a:ext cx="7279243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Your vision board evolves from an external tool to an internalized identity. This shift moves you from outcome obsession to process trust—a stabilized system where action flows naturally.</a:t>
            </a:r>
            <a:endParaRPr lang="en-US" sz="2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794510"/>
            <a:ext cx="776882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Maintenance: The Final Hurdle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932378" y="3021092"/>
            <a:ext cx="4077652" cy="3413998"/>
          </a:xfrm>
          <a:prstGeom prst="roundRect">
            <a:avLst>
              <a:gd name="adj" fmla="val 3277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213961" y="3302675"/>
            <a:ext cx="799148" cy="799148"/>
          </a:xfrm>
          <a:prstGeom prst="roundRect">
            <a:avLst>
              <a:gd name="adj" fmla="val 11441042"/>
            </a:avLst>
          </a:prstGeom>
          <a:solidFill>
            <a:srgbClr val="1B1B27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433751" y="3522345"/>
            <a:ext cx="359569" cy="359569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213961" y="4368165"/>
            <a:ext cx="3296841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Success Isn't a Finish Line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1213961" y="4874776"/>
            <a:ext cx="3514487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Living in manifestation mode means continuous maintenance</a:t>
            </a:r>
            <a:endParaRPr lang="en-US" sz="2050" dirty="0"/>
          </a:p>
        </p:txBody>
      </p:sp>
      <p:sp>
        <p:nvSpPr>
          <p:cNvPr id="8" name="Shape 5"/>
          <p:cNvSpPr/>
          <p:nvPr/>
        </p:nvSpPr>
        <p:spPr>
          <a:xfrm>
            <a:off x="5276374" y="3021092"/>
            <a:ext cx="4077652" cy="3413998"/>
          </a:xfrm>
          <a:prstGeom prst="roundRect">
            <a:avLst>
              <a:gd name="adj" fmla="val 3277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5557957" y="3302675"/>
            <a:ext cx="799148" cy="799148"/>
          </a:xfrm>
          <a:prstGeom prst="roundRect">
            <a:avLst>
              <a:gd name="adj" fmla="val 11441042"/>
            </a:avLst>
          </a:prstGeom>
          <a:solidFill>
            <a:srgbClr val="1B1B27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77746" y="3522345"/>
            <a:ext cx="359569" cy="359569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557957" y="4368165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Sustain Your Results</a:t>
            </a:r>
            <a:endParaRPr lang="en-US" sz="2150" dirty="0"/>
          </a:p>
        </p:txBody>
      </p:sp>
      <p:sp>
        <p:nvSpPr>
          <p:cNvPr id="12" name="Text 8"/>
          <p:cNvSpPr/>
          <p:nvPr/>
        </p:nvSpPr>
        <p:spPr>
          <a:xfrm>
            <a:off x="5557957" y="4874776"/>
            <a:ext cx="351448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Design routines that keep your achievements stable</a:t>
            </a:r>
            <a:endParaRPr lang="en-US" sz="2050" dirty="0"/>
          </a:p>
        </p:txBody>
      </p:sp>
      <p:sp>
        <p:nvSpPr>
          <p:cNvPr id="13" name="Shape 9"/>
          <p:cNvSpPr/>
          <p:nvPr/>
        </p:nvSpPr>
        <p:spPr>
          <a:xfrm>
            <a:off x="9620369" y="3021092"/>
            <a:ext cx="4077652" cy="3413998"/>
          </a:xfrm>
          <a:prstGeom prst="roundRect">
            <a:avLst>
              <a:gd name="adj" fmla="val 3277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9901952" y="3302675"/>
            <a:ext cx="799148" cy="799148"/>
          </a:xfrm>
          <a:prstGeom prst="roundRect">
            <a:avLst>
              <a:gd name="adj" fmla="val 11441042"/>
            </a:avLst>
          </a:prstGeom>
          <a:solidFill>
            <a:srgbClr val="1B1B27"/>
          </a:solidFill>
          <a:ln/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21741" y="3522345"/>
            <a:ext cx="359569" cy="359569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9901952" y="4368165"/>
            <a:ext cx="3321248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Find Meaning in Mundane</a:t>
            </a:r>
            <a:endParaRPr lang="en-US" sz="2150" dirty="0"/>
          </a:p>
        </p:txBody>
      </p:sp>
      <p:sp>
        <p:nvSpPr>
          <p:cNvPr id="17" name="Text 12"/>
          <p:cNvSpPr/>
          <p:nvPr/>
        </p:nvSpPr>
        <p:spPr>
          <a:xfrm>
            <a:off x="9901952" y="4874776"/>
            <a:ext cx="351448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Embrace the work even when it becomes boring</a:t>
            </a:r>
            <a:endParaRPr lang="en-US" sz="2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2715578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Default Competence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3808928"/>
            <a:ext cx="7279243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 primary benefit of this approach: because your systems are strong, you recover faster from setbacks and continue moving forward even during high uncertainty. Resilience becomes your baseline.</a:t>
            </a:r>
            <a:endParaRPr lang="en-US" sz="20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981908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Grounded in Doing</a:t>
            </a:r>
            <a:endParaRPr lang="en-US" sz="4350" dirty="0"/>
          </a:p>
        </p:txBody>
      </p:sp>
      <p:sp>
        <p:nvSpPr>
          <p:cNvPr id="3" name="Text 1"/>
          <p:cNvSpPr/>
          <p:nvPr/>
        </p:nvSpPr>
        <p:spPr>
          <a:xfrm>
            <a:off x="932378" y="254341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Increased Presence</a:t>
            </a:r>
            <a:endParaRPr lang="en-US" sz="2150" dirty="0"/>
          </a:p>
        </p:txBody>
      </p:sp>
      <p:sp>
        <p:nvSpPr>
          <p:cNvPr id="4" name="Text 2"/>
          <p:cNvSpPr/>
          <p:nvPr/>
        </p:nvSpPr>
        <p:spPr>
          <a:xfrm>
            <a:off x="932378" y="3156585"/>
            <a:ext cx="4045506" cy="21312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When action becomes habitual, your presence increases. You're no longer scattered between "wanting" and "waiting"—you're grounded in "doing."</a:t>
            </a:r>
            <a:endParaRPr lang="en-US" sz="2050" dirty="0"/>
          </a:p>
        </p:txBody>
      </p:sp>
      <p:sp>
        <p:nvSpPr>
          <p:cNvPr id="5" name="Text 3"/>
          <p:cNvSpPr/>
          <p:nvPr/>
        </p:nvSpPr>
        <p:spPr>
          <a:xfrm>
            <a:off x="932378" y="5527477"/>
            <a:ext cx="4045506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This improves your decision-making and self-respect in profound ways.</a:t>
            </a:r>
            <a:endParaRPr lang="en-US" sz="2050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5347" y="2374940"/>
            <a:ext cx="8070175" cy="45730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659850"/>
            <a:ext cx="5837634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Question Changes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2886432"/>
            <a:ext cx="6382822" cy="106560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198721" y="4218384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Old Question</a:t>
            </a:r>
            <a:endParaRPr lang="en-US" sz="2150" dirty="0"/>
          </a:p>
        </p:txBody>
      </p:sp>
      <p:sp>
        <p:nvSpPr>
          <p:cNvPr id="5" name="Text 2"/>
          <p:cNvSpPr/>
          <p:nvPr/>
        </p:nvSpPr>
        <p:spPr>
          <a:xfrm>
            <a:off x="1198721" y="4724995"/>
            <a:ext cx="5850136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"Will this work for me?"</a:t>
            </a:r>
            <a:endParaRPr lang="en-US" sz="20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2886432"/>
            <a:ext cx="6382822" cy="106560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581543" y="4218384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New Question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7581543" y="4724995"/>
            <a:ext cx="5850136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"What am I building next?"</a:t>
            </a:r>
            <a:endParaRPr lang="en-US" sz="2050" dirty="0"/>
          </a:p>
        </p:txBody>
      </p:sp>
      <p:sp>
        <p:nvSpPr>
          <p:cNvPr id="9" name="Text 5"/>
          <p:cNvSpPr/>
          <p:nvPr/>
        </p:nvSpPr>
        <p:spPr>
          <a:xfrm>
            <a:off x="932378" y="5717262"/>
            <a:ext cx="127656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This shift comes not from restlessness, but from grounded confidence. You know you can build—now you choose what to create.</a:t>
            </a:r>
            <a:endParaRPr lang="en-US" sz="20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2715578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Restoring Integrity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3808928"/>
            <a:ext cx="7279243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Action-First Vision Board was never about the pictures on your wall. It was about </a:t>
            </a:r>
            <a:pPr algn="l" indent="0" marL="0">
              <a:lnSpc>
                <a:spcPts val="3350"/>
              </a:lnSpc>
              <a:buNone/>
            </a:pP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restoring integrity</a:t>
            </a:r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between your desires and your behavior—closing the gap between who you want to be and who you actually are.</a:t>
            </a:r>
            <a:endParaRPr lang="en-US" sz="20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333005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4443889"/>
            <a:ext cx="8003500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You Carry the Method With You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5537240"/>
            <a:ext cx="127656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You've learned that you don't manifest by believing harder, but by </a:t>
            </a:r>
            <a:pPr algn="l" indent="0" marL="0">
              <a:lnSpc>
                <a:spcPts val="3350"/>
              </a:lnSpc>
              <a:buNone/>
            </a:pP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moving differently</a:t>
            </a:r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 Once you know how to move deliberately and honestly, you carry that method with you everywhere.</a:t>
            </a:r>
            <a:endParaRPr lang="en-US" sz="2050" dirty="0"/>
          </a:p>
        </p:txBody>
      </p:sp>
      <p:sp>
        <p:nvSpPr>
          <p:cNvPr id="5" name="Text 2"/>
          <p:cNvSpPr/>
          <p:nvPr/>
        </p:nvSpPr>
        <p:spPr>
          <a:xfrm>
            <a:off x="932378" y="6689408"/>
            <a:ext cx="12765643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 board required.</a:t>
            </a:r>
            <a:endParaRPr lang="en-US" sz="2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981908"/>
            <a:ext cx="7870865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When the Board Becomes You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2374940"/>
            <a:ext cx="8070175" cy="457307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660017" y="3169563"/>
            <a:ext cx="4045506" cy="29837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Eventually, the physical vision board no longer feels necessary. Its instructions have been fully internalized—actions no longer feel imposed, and discipline that once required effort now occurs with minimal friction.</a:t>
            </a:r>
            <a:endParaRPr lang="en-US" sz="2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316361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4089440"/>
            <a:ext cx="9331643" cy="659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150"/>
              </a:lnSpc>
              <a:buNone/>
            </a:pPr>
            <a:r>
              <a:rPr lang="en-US" sz="4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From Planning to Embodied Execution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932378" y="5109210"/>
            <a:ext cx="4094917" cy="2194560"/>
          </a:xfrm>
          <a:prstGeom prst="roundRect">
            <a:avLst>
              <a:gd name="adj" fmla="val 4844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200626" y="5377458"/>
            <a:ext cx="2636282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Ultimate Goal</a:t>
            </a:r>
            <a:endParaRPr lang="en-US" sz="2050" dirty="0"/>
          </a:p>
        </p:txBody>
      </p:sp>
      <p:sp>
        <p:nvSpPr>
          <p:cNvPr id="6" name="Text 3"/>
          <p:cNvSpPr/>
          <p:nvPr/>
        </p:nvSpPr>
        <p:spPr>
          <a:xfrm>
            <a:off x="1200626" y="5851088"/>
            <a:ext cx="3558421" cy="7896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Move from perpetual planning to embodied execution</a:t>
            </a:r>
            <a:endParaRPr lang="en-US" sz="1950" dirty="0"/>
          </a:p>
        </p:txBody>
      </p:sp>
      <p:sp>
        <p:nvSpPr>
          <p:cNvPr id="7" name="Shape 4"/>
          <p:cNvSpPr/>
          <p:nvPr/>
        </p:nvSpPr>
        <p:spPr>
          <a:xfrm>
            <a:off x="5267682" y="5109210"/>
            <a:ext cx="4094917" cy="2194560"/>
          </a:xfrm>
          <a:prstGeom prst="roundRect">
            <a:avLst>
              <a:gd name="adj" fmla="val 4844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535930" y="5377458"/>
            <a:ext cx="2636282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Stabilized System</a:t>
            </a:r>
            <a:endParaRPr lang="en-US" sz="2050" dirty="0"/>
          </a:p>
        </p:txBody>
      </p:sp>
      <p:sp>
        <p:nvSpPr>
          <p:cNvPr id="9" name="Text 6"/>
          <p:cNvSpPr/>
          <p:nvPr/>
        </p:nvSpPr>
        <p:spPr>
          <a:xfrm>
            <a:off x="5535930" y="5851088"/>
            <a:ext cx="3558421" cy="11844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Manifestation mode becomes your operating system, not an emotional state</a:t>
            </a:r>
            <a:endParaRPr lang="en-US" sz="1950" dirty="0"/>
          </a:p>
        </p:txBody>
      </p:sp>
      <p:sp>
        <p:nvSpPr>
          <p:cNvPr id="10" name="Shape 7"/>
          <p:cNvSpPr/>
          <p:nvPr/>
        </p:nvSpPr>
        <p:spPr>
          <a:xfrm>
            <a:off x="9602986" y="5109210"/>
            <a:ext cx="4094917" cy="2194560"/>
          </a:xfrm>
          <a:prstGeom prst="roundRect">
            <a:avLst>
              <a:gd name="adj" fmla="val 4844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871234" y="5377458"/>
            <a:ext cx="2636282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True Integration</a:t>
            </a:r>
            <a:endParaRPr lang="en-US" sz="2050" dirty="0"/>
          </a:p>
        </p:txBody>
      </p:sp>
      <p:sp>
        <p:nvSpPr>
          <p:cNvPr id="12" name="Text 9"/>
          <p:cNvSpPr/>
          <p:nvPr/>
        </p:nvSpPr>
        <p:spPr>
          <a:xfrm>
            <a:off x="9871234" y="5851088"/>
            <a:ext cx="3558421" cy="7896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Your behaviors become part of who you are</a:t>
            </a:r>
            <a:endParaRPr lang="en-US" sz="1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2413873"/>
            <a:ext cx="10127337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Signs the Board Has Served Its Purpose</a:t>
            </a:r>
            <a:endParaRPr lang="en-US" sz="4350" dirty="0"/>
          </a:p>
        </p:txBody>
      </p:sp>
      <p:sp>
        <p:nvSpPr>
          <p:cNvPr id="3" name="Text 1"/>
          <p:cNvSpPr/>
          <p:nvPr/>
        </p:nvSpPr>
        <p:spPr>
          <a:xfrm>
            <a:off x="932378" y="3640455"/>
            <a:ext cx="266343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01</a:t>
            </a:r>
            <a:endParaRPr lang="en-US" sz="2050" dirty="0"/>
          </a:p>
        </p:txBody>
      </p:sp>
      <p:sp>
        <p:nvSpPr>
          <p:cNvPr id="4" name="Shape 2"/>
          <p:cNvSpPr/>
          <p:nvPr/>
        </p:nvSpPr>
        <p:spPr>
          <a:xfrm>
            <a:off x="932378" y="4062651"/>
            <a:ext cx="4077652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5" name="Text 3"/>
          <p:cNvSpPr/>
          <p:nvPr/>
        </p:nvSpPr>
        <p:spPr>
          <a:xfrm>
            <a:off x="932378" y="4256723"/>
            <a:ext cx="3081338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Act Without Negotiation</a:t>
            </a:r>
            <a:endParaRPr lang="en-US" sz="2150" dirty="0"/>
          </a:p>
        </p:txBody>
      </p:sp>
      <p:sp>
        <p:nvSpPr>
          <p:cNvPr id="6" name="Text 4"/>
          <p:cNvSpPr/>
          <p:nvPr/>
        </p:nvSpPr>
        <p:spPr>
          <a:xfrm>
            <a:off x="932378" y="4763333"/>
            <a:ext cx="4077652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 take action daily without internal debate or hesitation</a:t>
            </a:r>
            <a:endParaRPr lang="en-US" sz="2050" dirty="0"/>
          </a:p>
        </p:txBody>
      </p:sp>
      <p:sp>
        <p:nvSpPr>
          <p:cNvPr id="7" name="Text 5"/>
          <p:cNvSpPr/>
          <p:nvPr/>
        </p:nvSpPr>
        <p:spPr>
          <a:xfrm>
            <a:off x="5276374" y="3640455"/>
            <a:ext cx="266343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02</a:t>
            </a:r>
            <a:endParaRPr lang="en-US" sz="2050" dirty="0"/>
          </a:p>
        </p:txBody>
      </p:sp>
      <p:sp>
        <p:nvSpPr>
          <p:cNvPr id="8" name="Shape 6"/>
          <p:cNvSpPr/>
          <p:nvPr/>
        </p:nvSpPr>
        <p:spPr>
          <a:xfrm>
            <a:off x="5276374" y="4062651"/>
            <a:ext cx="4077652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9" name="Text 7"/>
          <p:cNvSpPr/>
          <p:nvPr/>
        </p:nvSpPr>
        <p:spPr>
          <a:xfrm>
            <a:off x="5276374" y="425672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Recover Quickly</a:t>
            </a:r>
            <a:endParaRPr lang="en-US" sz="2150" dirty="0"/>
          </a:p>
        </p:txBody>
      </p:sp>
      <p:sp>
        <p:nvSpPr>
          <p:cNvPr id="10" name="Text 8"/>
          <p:cNvSpPr/>
          <p:nvPr/>
        </p:nvSpPr>
        <p:spPr>
          <a:xfrm>
            <a:off x="5276374" y="4763333"/>
            <a:ext cx="4077652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Disruptions no longer derail you—you bounce back with ease</a:t>
            </a:r>
            <a:endParaRPr lang="en-US" sz="2050" dirty="0"/>
          </a:p>
        </p:txBody>
      </p:sp>
      <p:sp>
        <p:nvSpPr>
          <p:cNvPr id="11" name="Text 9"/>
          <p:cNvSpPr/>
          <p:nvPr/>
        </p:nvSpPr>
        <p:spPr>
          <a:xfrm>
            <a:off x="9620369" y="3640455"/>
            <a:ext cx="266343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03</a:t>
            </a:r>
            <a:endParaRPr lang="en-US" sz="2050" dirty="0"/>
          </a:p>
        </p:txBody>
      </p:sp>
      <p:sp>
        <p:nvSpPr>
          <p:cNvPr id="12" name="Shape 10"/>
          <p:cNvSpPr/>
          <p:nvPr/>
        </p:nvSpPr>
        <p:spPr>
          <a:xfrm>
            <a:off x="9620369" y="4062651"/>
            <a:ext cx="4077652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3" name="Text 11"/>
          <p:cNvSpPr/>
          <p:nvPr/>
        </p:nvSpPr>
        <p:spPr>
          <a:xfrm>
            <a:off x="9620369" y="425672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Measure Calmly</a:t>
            </a:r>
            <a:endParaRPr lang="en-US" sz="2150" dirty="0"/>
          </a:p>
        </p:txBody>
      </p:sp>
      <p:sp>
        <p:nvSpPr>
          <p:cNvPr id="14" name="Text 12"/>
          <p:cNvSpPr/>
          <p:nvPr/>
        </p:nvSpPr>
        <p:spPr>
          <a:xfrm>
            <a:off x="9620369" y="4763333"/>
            <a:ext cx="4077652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 track progress without anxiety or emotional turbulence</a:t>
            </a:r>
            <a:endParaRPr lang="en-US" sz="20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2715578"/>
            <a:ext cx="6770489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Manifestation Is Alignment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6418778" y="3808928"/>
            <a:ext cx="7279243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 its mature form, manifestation isn't about "attraction"—it's about </a:t>
            </a:r>
            <a:pPr algn="l" indent="0" marL="0">
              <a:lnSpc>
                <a:spcPts val="3350"/>
              </a:lnSpc>
              <a:buNone/>
            </a:pP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alignment</a:t>
            </a:r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 When what you want, what you do, and who you are become coherent, results follow reliably through consistent movement.</a:t>
            </a:r>
            <a:endParaRPr lang="en-US" sz="2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970597"/>
            <a:ext cx="10111264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Process Trust Over Outcome Obsession</a:t>
            </a:r>
            <a:endParaRPr lang="en-US" sz="4350" dirty="0"/>
          </a:p>
        </p:txBody>
      </p:sp>
      <p:sp>
        <p:nvSpPr>
          <p:cNvPr id="3" name="Text 1"/>
          <p:cNvSpPr/>
          <p:nvPr/>
        </p:nvSpPr>
        <p:spPr>
          <a:xfrm>
            <a:off x="932378" y="2330291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Shift</a:t>
            </a:r>
            <a:endParaRPr lang="en-US" sz="2150" dirty="0"/>
          </a:p>
        </p:txBody>
      </p:sp>
      <p:sp>
        <p:nvSpPr>
          <p:cNvPr id="4" name="Text 2"/>
          <p:cNvSpPr/>
          <p:nvPr/>
        </p:nvSpPr>
        <p:spPr>
          <a:xfrm>
            <a:off x="932378" y="2943463"/>
            <a:ext cx="4045506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Your focus moves from obsessing over outcomes to trusting the process. You no longer oscillate between dreaming and doubting.</a:t>
            </a:r>
            <a:endParaRPr lang="en-US" sz="2050" dirty="0"/>
          </a:p>
        </p:txBody>
      </p:sp>
      <p:sp>
        <p:nvSpPr>
          <p:cNvPr id="5" name="Text 3"/>
          <p:cNvSpPr/>
          <p:nvPr/>
        </p:nvSpPr>
        <p:spPr>
          <a:xfrm>
            <a:off x="932378" y="4888111"/>
            <a:ext cx="4045506" cy="21312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You've seen the mechanics of causation work. You can trace your results directly back to your actions—and that changes everything.</a:t>
            </a:r>
            <a:endParaRPr lang="en-US" sz="2050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5347" y="2374940"/>
            <a:ext cx="8070175" cy="45730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949053"/>
            <a:ext cx="5962412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When to Retire a Board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932378" y="3175635"/>
            <a:ext cx="4077652" cy="2378988"/>
          </a:xfrm>
          <a:prstGeom prst="roundRect">
            <a:avLst>
              <a:gd name="adj" fmla="val 6150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901898" y="3175635"/>
            <a:ext cx="121920" cy="2378988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5" name="Text 3"/>
          <p:cNvSpPr/>
          <p:nvPr/>
        </p:nvSpPr>
        <p:spPr>
          <a:xfrm>
            <a:off x="1320641" y="3472458"/>
            <a:ext cx="3270528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Core Outcomes Achieved</a:t>
            </a:r>
            <a:endParaRPr lang="en-US" sz="2150" dirty="0"/>
          </a:p>
        </p:txBody>
      </p:sp>
      <p:sp>
        <p:nvSpPr>
          <p:cNvPr id="6" name="Text 4"/>
          <p:cNvSpPr/>
          <p:nvPr/>
        </p:nvSpPr>
        <p:spPr>
          <a:xfrm>
            <a:off x="1320641" y="3979069"/>
            <a:ext cx="339256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Your primary goals have been accomplished</a:t>
            </a:r>
            <a:endParaRPr lang="en-US" sz="2050" dirty="0"/>
          </a:p>
        </p:txBody>
      </p:sp>
      <p:sp>
        <p:nvSpPr>
          <p:cNvPr id="7" name="Shape 5"/>
          <p:cNvSpPr/>
          <p:nvPr/>
        </p:nvSpPr>
        <p:spPr>
          <a:xfrm>
            <a:off x="5276374" y="3175635"/>
            <a:ext cx="4077652" cy="2378988"/>
          </a:xfrm>
          <a:prstGeom prst="roundRect">
            <a:avLst>
              <a:gd name="adj" fmla="val 6150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5245894" y="3175635"/>
            <a:ext cx="121920" cy="2378988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9" name="Text 7"/>
          <p:cNvSpPr/>
          <p:nvPr/>
        </p:nvSpPr>
        <p:spPr>
          <a:xfrm>
            <a:off x="5664637" y="3472458"/>
            <a:ext cx="3026093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Actions Fully Integrated</a:t>
            </a:r>
            <a:endParaRPr lang="en-US" sz="2150" dirty="0"/>
          </a:p>
        </p:txBody>
      </p:sp>
      <p:sp>
        <p:nvSpPr>
          <p:cNvPr id="10" name="Text 8"/>
          <p:cNvSpPr/>
          <p:nvPr/>
        </p:nvSpPr>
        <p:spPr>
          <a:xfrm>
            <a:off x="5664637" y="3979069"/>
            <a:ext cx="339256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Behaviors are now part of your daily routine</a:t>
            </a:r>
            <a:endParaRPr lang="en-US" sz="2050" dirty="0"/>
          </a:p>
        </p:txBody>
      </p:sp>
      <p:sp>
        <p:nvSpPr>
          <p:cNvPr id="11" name="Shape 9"/>
          <p:cNvSpPr/>
          <p:nvPr/>
        </p:nvSpPr>
        <p:spPr>
          <a:xfrm>
            <a:off x="9620369" y="3175635"/>
            <a:ext cx="4077652" cy="2378988"/>
          </a:xfrm>
          <a:prstGeom prst="roundRect">
            <a:avLst>
              <a:gd name="adj" fmla="val 6150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9589889" y="3175635"/>
            <a:ext cx="121920" cy="2378988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13" name="Text 11"/>
          <p:cNvSpPr/>
          <p:nvPr/>
        </p:nvSpPr>
        <p:spPr>
          <a:xfrm>
            <a:off x="10008632" y="3472458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No New Instructions</a:t>
            </a:r>
            <a:endParaRPr lang="en-US" sz="2150" dirty="0"/>
          </a:p>
        </p:txBody>
      </p:sp>
      <p:sp>
        <p:nvSpPr>
          <p:cNvPr id="14" name="Text 12"/>
          <p:cNvSpPr/>
          <p:nvPr/>
        </p:nvSpPr>
        <p:spPr>
          <a:xfrm>
            <a:off x="10008632" y="3979069"/>
            <a:ext cx="3392567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board no longer provides guidance or direction</a:t>
            </a:r>
            <a:endParaRPr lang="en-US" sz="2050" dirty="0"/>
          </a:p>
        </p:txBody>
      </p:sp>
      <p:sp>
        <p:nvSpPr>
          <p:cNvPr id="15" name="Text 13"/>
          <p:cNvSpPr/>
          <p:nvPr/>
        </p:nvSpPr>
        <p:spPr>
          <a:xfrm>
            <a:off x="932378" y="5854303"/>
            <a:ext cx="12765643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Don't keep it out of nostalgia. Know when to let go and move forward.</a:t>
            </a:r>
            <a:endParaRPr lang="en-US" sz="20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333005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4806910"/>
            <a:ext cx="9291042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Design From Mastery, Not Aspiration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5900261"/>
            <a:ext cx="127656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Your next board should emerge from experience, not wishful thinking. With mastery, you'll choose fewer outcomes, design simpler actions, and accurately anticipate resistance based on what actually works.</a:t>
            </a:r>
            <a:endParaRPr lang="en-US" sz="2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54869" y="671632"/>
            <a:ext cx="5434013" cy="63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000"/>
              </a:lnSpc>
              <a:buNone/>
            </a:pPr>
            <a:r>
              <a:rPr lang="en-US" sz="40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Action Over Affirmation</a:t>
            </a:r>
            <a:endParaRPr lang="en-US" sz="40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953" y="1895475"/>
            <a:ext cx="6087547" cy="546675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228574" y="3027837"/>
            <a:ext cx="1951551" cy="243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90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Self‑Belief</a:t>
            </a:r>
            <a:endParaRPr lang="en-US" sz="15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80701" y="4211777"/>
            <a:ext cx="520414" cy="52041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3716144" y="5987851"/>
            <a:ext cx="1951551" cy="243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90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Consistent Action</a:t>
            </a:r>
            <a:endParaRPr lang="en-US" sz="15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25858" y="4529067"/>
            <a:ext cx="520413" cy="52041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666719" y="3640461"/>
            <a:ext cx="1951551" cy="243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90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Tangible Proof</a:t>
            </a:r>
            <a:endParaRPr lang="en-US" sz="1500" dirty="0"/>
          </a:p>
        </p:txBody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76724" y="4869775"/>
            <a:ext cx="520413" cy="520414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648111" y="3331964"/>
            <a:ext cx="2699623" cy="318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Trust What You've Built</a:t>
            </a:r>
            <a:endParaRPr lang="en-US" sz="2000" dirty="0"/>
          </a:p>
        </p:txBody>
      </p:sp>
      <p:sp>
        <p:nvSpPr>
          <p:cNvPr id="11" name="Text 5"/>
          <p:cNvSpPr/>
          <p:nvPr/>
        </p:nvSpPr>
        <p:spPr>
          <a:xfrm>
            <a:off x="9648111" y="3873818"/>
            <a:ext cx="4134922" cy="749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9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 don't need to tell yourself you're capable—you have physical proof.</a:t>
            </a:r>
            <a:endParaRPr lang="en-US" sz="1900" dirty="0"/>
          </a:p>
        </p:txBody>
      </p:sp>
      <p:sp>
        <p:nvSpPr>
          <p:cNvPr id="12" name="Text 6"/>
          <p:cNvSpPr/>
          <p:nvPr/>
        </p:nvSpPr>
        <p:spPr>
          <a:xfrm>
            <a:off x="9648111" y="4824413"/>
            <a:ext cx="4134922" cy="11237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9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 don't need to chase inspiration—you rely on your structure. Action speaks louder than affirmation.</a:t>
            </a:r>
            <a:endParaRPr lang="en-US" sz="1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2026-02-05T16:43:36Z</dcterms:created>
  <dcterms:modified xsi:type="dcterms:W3CDTF">2026-02-05T16:43:36Z</dcterms:modified>
</cp:coreProperties>
</file>